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8dc63351b_0_1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8dc63351b_0_1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Joey and Mecca will be co-leading the microaggressions response team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suggested changes to contract language and new bargaining topics related to article 24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dc63351b_0_1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8dc63351b_0_1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8dc63351b_0_1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8dc63351b_0_1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Creating space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ERG’s- EOC, FAM, I&amp;R, IDEA, Veterans, Reached out PRISM, QTPOC and VAN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has several ERG members sit in on the telework and vaccine bargaining teams over the summer/ early Fall, delegates and voted onto the bargaining team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 about mtg with I&amp;R- Telework concerns and we brought this into telework bargaining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Start up office hours again next month, February and will have a theme and leave space for general questions at the end. Plan to have a council rep or someone from leadership to help answer questions depending on the topic.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Celeste for brainstorming this idea with 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8dc63351b_0_1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8dc63351b_0_1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8dc63351b_0_1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8dc63351b_0_1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8dc63351b_0_1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8dc63351b_0_1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hyperlink" Target="mailto:dei@afscmelocal88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750" y="2571750"/>
            <a:ext cx="1822500" cy="18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>
            <p:ph type="ctrTitle"/>
          </p:nvPr>
        </p:nvSpPr>
        <p:spPr>
          <a:xfrm>
            <a:off x="1891353" y="9637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Arial"/>
                <a:ea typeface="Arial"/>
                <a:cs typeface="Arial"/>
                <a:sym typeface="Arial"/>
              </a:rPr>
              <a:t>AFSCME Local 88 DEI  2021 Recap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684050" y="630450"/>
            <a:ext cx="57759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Microaggressions Planning Team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258100"/>
            <a:ext cx="7505700" cy="19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➢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recommendations for how AFSCME Local 88 will recognize and respond to workplace microaggressions on behalf of all AFSCME Local 88 members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➢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Executive Board approved the recommendations in August 2021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➢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 recruitment for microaggression response team members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00" y="4097325"/>
            <a:ext cx="767975" cy="7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" name="Google Shape;137;p14"/>
          <p:cNvSpPr txBox="1"/>
          <p:nvPr/>
        </p:nvSpPr>
        <p:spPr>
          <a:xfrm>
            <a:off x="1112550" y="3156700"/>
            <a:ext cx="6396600" cy="16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5DAB"/>
                </a:solidFill>
              </a:rPr>
              <a:t>Thank you:</a:t>
            </a:r>
            <a:endParaRPr b="1" sz="1800">
              <a:solidFill>
                <a:srgbClr val="005DAB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Jackie Tate, Joslyn Baker, Wendy Lin-Kelly, Joey Jordan, Jason Barnstead-Long, Robin Davis, Mecca Scott, Celeste Jones, Debra Lindsay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2487000" y="487000"/>
            <a:ext cx="41700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Constitution &amp; Policies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00" y="4097325"/>
            <a:ext cx="767975" cy="7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4" name="Google Shape;144;p15"/>
          <p:cNvSpPr txBox="1"/>
          <p:nvPr/>
        </p:nvSpPr>
        <p:spPr>
          <a:xfrm>
            <a:off x="1032800" y="1066700"/>
            <a:ext cx="72057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Created a constitution and policies committee to update</a:t>
            </a:r>
            <a:r>
              <a:rPr lang="en" sz="1700"/>
              <a:t> these documents</a:t>
            </a:r>
            <a:r>
              <a:rPr lang="en" sz="1700"/>
              <a:t> </a:t>
            </a:r>
            <a:r>
              <a:rPr lang="en" sz="1700"/>
              <a:t>with current positions and processes of AFSCME Local 88</a:t>
            </a:r>
            <a:endParaRPr sz="1600"/>
          </a:p>
        </p:txBody>
      </p:sp>
      <p:sp>
        <p:nvSpPr>
          <p:cNvPr id="145" name="Google Shape;145;p15"/>
          <p:cNvSpPr txBox="1"/>
          <p:nvPr/>
        </p:nvSpPr>
        <p:spPr>
          <a:xfrm>
            <a:off x="1089800" y="3030475"/>
            <a:ext cx="63966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5DAB"/>
                </a:solidFill>
              </a:rPr>
              <a:t>Thank you:</a:t>
            </a:r>
            <a:endParaRPr b="1" sz="1800">
              <a:solidFill>
                <a:srgbClr val="005DAB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Matt Davis, Jackie Tate, Joslyn Baker, Jackie Vitron, Debe Hobbs, Jeanne Ramsten, Lakeesha Dumas, Tom Newsom, Gordon Long, Percy Winters Jr.,Mecca Scott, Celeste Jones, Eben Pullman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050" y="1837775"/>
            <a:ext cx="2178924" cy="14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2950" y="1790862"/>
            <a:ext cx="2319729" cy="154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2487000" y="487000"/>
            <a:ext cx="41700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Relationship Building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00" y="4097325"/>
            <a:ext cx="767975" cy="7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4" name="Google Shape;154;p16"/>
          <p:cNvSpPr txBox="1"/>
          <p:nvPr/>
        </p:nvSpPr>
        <p:spPr>
          <a:xfrm>
            <a:off x="1239000" y="1057725"/>
            <a:ext cx="655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Met with Employee Resource Groups to build </a:t>
            </a:r>
            <a:r>
              <a:rPr lang="en" sz="1600"/>
              <a:t>relationship</a:t>
            </a:r>
            <a:r>
              <a:rPr lang="en" sz="1600"/>
              <a:t>s, listen to immediate and long-term concerns and find ways to get more involved</a:t>
            </a:r>
            <a:endParaRPr sz="1600"/>
          </a:p>
        </p:txBody>
      </p:sp>
      <p:sp>
        <p:nvSpPr>
          <p:cNvPr id="155" name="Google Shape;155;p16"/>
          <p:cNvSpPr txBox="1"/>
          <p:nvPr>
            <p:ph type="title"/>
          </p:nvPr>
        </p:nvSpPr>
        <p:spPr>
          <a:xfrm>
            <a:off x="2487000" y="1893450"/>
            <a:ext cx="41700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Office Hours- Pilot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1239000" y="2413800"/>
            <a:ext cx="7125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Created </a:t>
            </a:r>
            <a:r>
              <a:rPr lang="en" sz="1600"/>
              <a:t>a space for members to ask questions and bring up up concerns related to d</a:t>
            </a:r>
            <a:r>
              <a:rPr lang="en" sz="1600"/>
              <a:t>iversity</a:t>
            </a:r>
            <a:r>
              <a:rPr lang="en" sz="1600"/>
              <a:t>, equity and Inclusion; bargaining, steward, trainings etc…</a:t>
            </a:r>
            <a:endParaRPr sz="16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175" y="3299900"/>
            <a:ext cx="2173798" cy="144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8338" y="3299904"/>
            <a:ext cx="2173798" cy="144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2487000" y="639400"/>
            <a:ext cx="41700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" sz="2500">
                <a:latin typeface="Arial"/>
                <a:ea typeface="Arial"/>
                <a:cs typeface="Arial"/>
                <a:sym typeface="Arial"/>
              </a:rPr>
              <a:t>ommunications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00" y="4097325"/>
            <a:ext cx="767975" cy="7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5" name="Google Shape;165;p17"/>
          <p:cNvSpPr txBox="1"/>
          <p:nvPr/>
        </p:nvSpPr>
        <p:spPr>
          <a:xfrm>
            <a:off x="1183350" y="1317688"/>
            <a:ext cx="67773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en" sz="1600">
                <a:solidFill>
                  <a:srgbClr val="000000"/>
                </a:solidFill>
              </a:rPr>
              <a:t>Created an active communications committee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en" sz="1600">
                <a:solidFill>
                  <a:srgbClr val="000000"/>
                </a:solidFill>
              </a:rPr>
              <a:t>Created </a:t>
            </a:r>
            <a:r>
              <a:rPr lang="en" sz="1600">
                <a:solidFill>
                  <a:srgbClr val="000000"/>
                </a:solidFill>
              </a:rPr>
              <a:t>a communications </a:t>
            </a:r>
            <a:r>
              <a:rPr lang="en" sz="1600"/>
              <a:t>p</a:t>
            </a:r>
            <a:r>
              <a:rPr lang="en" sz="1600">
                <a:solidFill>
                  <a:srgbClr val="000000"/>
                </a:solidFill>
              </a:rPr>
              <a:t>lan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en" sz="1600">
                <a:solidFill>
                  <a:srgbClr val="000000"/>
                </a:solidFill>
              </a:rPr>
              <a:t>Ensured the Update of our AFSCME Local 88 website (DEI Page)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053225" y="3051175"/>
            <a:ext cx="6396600" cy="16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5DAB"/>
                </a:solidFill>
              </a:rPr>
              <a:t>Thank you:</a:t>
            </a:r>
            <a:endParaRPr b="1" sz="1800">
              <a:solidFill>
                <a:srgbClr val="005DAB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Percy Winters Jr., Gayle Wilson, Kaytee Evans, Manuel Arellano, Michael Hanna, Eben Pullman,Penelope Morton, Jaime Christianson, Karin Sandwick, Lela Clay, Joslyn Baker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2487000" y="487000"/>
            <a:ext cx="41700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DEI in the Budget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00" y="4097325"/>
            <a:ext cx="767975" cy="7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3" name="Google Shape;173;p18"/>
          <p:cNvSpPr txBox="1"/>
          <p:nvPr/>
        </p:nvSpPr>
        <p:spPr>
          <a:xfrm>
            <a:off x="1032800" y="1066700"/>
            <a:ext cx="72057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For the 2022 budget year, there is a line item for Diversity, equity and inclusion work. This includes: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➢"/>
            </a:pPr>
            <a:r>
              <a:rPr lang="en" sz="1700"/>
              <a:t>Lost time to participate ~300 hours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➢"/>
            </a:pPr>
            <a:r>
              <a:rPr lang="en" sz="1700"/>
              <a:t>Budget for meals ~$1k</a:t>
            </a:r>
            <a:endParaRPr sz="1700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550" y="2516624"/>
            <a:ext cx="3025976" cy="20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2487000" y="487000"/>
            <a:ext cx="41700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What’s Next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00" y="4097325"/>
            <a:ext cx="767975" cy="7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1" name="Google Shape;181;p19"/>
          <p:cNvSpPr txBox="1"/>
          <p:nvPr/>
        </p:nvSpPr>
        <p:spPr>
          <a:xfrm>
            <a:off x="1032800" y="1066700"/>
            <a:ext cx="7205700" cy="3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Microaggressions Response Team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Equity Committee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Liaisons-ERG’s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DEI Office Hours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Caucus Structure/Expectation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Trainings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150" y="1664000"/>
            <a:ext cx="3244426" cy="243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1232350" y="4348400"/>
            <a:ext cx="6327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 questions or want to get involved, email </a:t>
            </a:r>
            <a:r>
              <a:rPr b="1" lang="en" sz="17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dei@afscmelocal88.org</a:t>
            </a:r>
            <a:r>
              <a:rPr b="1" lang="en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EFEFEF"/>
      </a:dk2>
      <a:lt2>
        <a:srgbClr val="D9D9D9"/>
      </a:lt2>
      <a:accent1>
        <a:srgbClr val="00A94F"/>
      </a:accent1>
      <a:accent2>
        <a:srgbClr val="D9563F"/>
      </a:accent2>
      <a:accent3>
        <a:srgbClr val="005DAB"/>
      </a:accent3>
      <a:accent4>
        <a:srgbClr val="14F597"/>
      </a:accent4>
      <a:accent5>
        <a:srgbClr val="3D4594"/>
      </a:accent5>
      <a:accent6>
        <a:srgbClr val="005DAB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