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9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3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4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5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6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7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8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  <p:sldMasterId id="2147483648" r:id="rId2"/>
  </p:sldMasterIdLst>
  <p:notesMasterIdLst>
    <p:notesMasterId r:id="rId26"/>
  </p:notesMasterIdLst>
  <p:sldIdLst>
    <p:sldId id="265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90" r:id="rId12"/>
    <p:sldId id="275" r:id="rId13"/>
    <p:sldId id="276" r:id="rId14"/>
    <p:sldId id="278" r:id="rId15"/>
    <p:sldId id="279" r:id="rId16"/>
    <p:sldId id="280" r:id="rId17"/>
    <p:sldId id="291" r:id="rId18"/>
    <p:sldId id="282" r:id="rId19"/>
    <p:sldId id="283" r:id="rId20"/>
    <p:sldId id="284" r:id="rId21"/>
    <p:sldId id="292" r:id="rId22"/>
    <p:sldId id="287" r:id="rId23"/>
    <p:sldId id="288" r:id="rId24"/>
    <p:sldId id="29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130B07-F653-430B-917C-54BB3D4825A7}" v="2" dt="2023-02-17T01:07:24.0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 Crumpton" userId="0ebdff1b-bbef-4293-8405-d79962a5f6fa" providerId="ADAL" clId="{07130B07-F653-430B-917C-54BB3D4825A7}"/>
    <pc:docChg chg="modSld sldOrd">
      <pc:chgData name="Susan Crumpton" userId="0ebdff1b-bbef-4293-8405-d79962a5f6fa" providerId="ADAL" clId="{07130B07-F653-430B-917C-54BB3D4825A7}" dt="2023-02-17T01:13:54.023" v="4"/>
      <pc:docMkLst>
        <pc:docMk/>
      </pc:docMkLst>
      <pc:sldChg chg="ord">
        <pc:chgData name="Susan Crumpton" userId="0ebdff1b-bbef-4293-8405-d79962a5f6fa" providerId="ADAL" clId="{07130B07-F653-430B-917C-54BB3D4825A7}" dt="2023-02-17T01:13:54.023" v="4"/>
        <pc:sldMkLst>
          <pc:docMk/>
          <pc:sldMk cId="398551771" sldId="262"/>
        </pc:sldMkLst>
      </pc:sldChg>
      <pc:sldChg chg="modSp">
        <pc:chgData name="Susan Crumpton" userId="0ebdff1b-bbef-4293-8405-d79962a5f6fa" providerId="ADAL" clId="{07130B07-F653-430B-917C-54BB3D4825A7}" dt="2023-02-17T01:07:24.012" v="1" actId="20577"/>
        <pc:sldMkLst>
          <pc:docMk/>
          <pc:sldMk cId="2365180053" sldId="293"/>
        </pc:sldMkLst>
        <pc:graphicFrameChg chg="mod">
          <ac:chgData name="Susan Crumpton" userId="0ebdff1b-bbef-4293-8405-d79962a5f6fa" providerId="ADAL" clId="{07130B07-F653-430B-917C-54BB3D4825A7}" dt="2023-02-17T01:07:24.012" v="1" actId="20577"/>
          <ac:graphicFrameMkLst>
            <pc:docMk/>
            <pc:sldMk cId="2365180053" sldId="293"/>
            <ac:graphicFrameMk id="67" creationId="{048FE209-EDFC-0C50-2BE8-D9B205BB462E}"/>
          </ac:graphicFrameMkLst>
        </pc:graphicFrameChg>
      </pc:sldChg>
      <pc:sldChg chg="modSp mod">
        <pc:chgData name="Susan Crumpton" userId="0ebdff1b-bbef-4293-8405-d79962a5f6fa" providerId="ADAL" clId="{07130B07-F653-430B-917C-54BB3D4825A7}" dt="2023-02-17T01:09:40.382" v="2" actId="20577"/>
        <pc:sldMkLst>
          <pc:docMk/>
          <pc:sldMk cId="2031055247" sldId="294"/>
        </pc:sldMkLst>
        <pc:spChg chg="mod">
          <ac:chgData name="Susan Crumpton" userId="0ebdff1b-bbef-4293-8405-d79962a5f6fa" providerId="ADAL" clId="{07130B07-F653-430B-917C-54BB3D4825A7}" dt="2023-02-17T01:09:40.382" v="2" actId="20577"/>
          <ac:spMkLst>
            <pc:docMk/>
            <pc:sldMk cId="2031055247" sldId="294"/>
            <ac:spMk id="4" creationId="{715F5C39-BB31-8942-5AC6-4539BFF81D9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90911A-B1F9-42BE-AFBB-8B913B713BF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9208EF-DD53-499C-A688-8EFE2925622B}">
      <dgm:prSet/>
      <dgm:spPr/>
      <dgm:t>
        <a:bodyPr/>
        <a:lstStyle/>
        <a:p>
          <a:r>
            <a:rPr lang="en-US" dirty="0"/>
            <a:t>How do you make members feel comfortable and included in Union Meetings?</a:t>
          </a:r>
        </a:p>
      </dgm:t>
    </dgm:pt>
    <dgm:pt modelId="{E28BD248-E09D-4CAE-9427-6AA9091CC18B}" type="parTrans" cxnId="{28C6BA04-B7FD-41A2-A1C0-BD7B9426C2F6}">
      <dgm:prSet/>
      <dgm:spPr/>
      <dgm:t>
        <a:bodyPr/>
        <a:lstStyle/>
        <a:p>
          <a:endParaRPr lang="en-US"/>
        </a:p>
      </dgm:t>
    </dgm:pt>
    <dgm:pt modelId="{2B519807-7A7E-43DE-A638-38AA3DDDA9C8}" type="sibTrans" cxnId="{28C6BA04-B7FD-41A2-A1C0-BD7B9426C2F6}">
      <dgm:prSet/>
      <dgm:spPr/>
      <dgm:t>
        <a:bodyPr/>
        <a:lstStyle/>
        <a:p>
          <a:endParaRPr lang="en-US"/>
        </a:p>
      </dgm:t>
    </dgm:pt>
    <dgm:pt modelId="{E6A3C16A-16EB-4ED8-BD8B-62CC0A3C2909}" type="pres">
      <dgm:prSet presAssocID="{7490911A-B1F9-42BE-AFBB-8B913B713BF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243BD7B-D757-4BE9-9645-7728FADD7F3B}" type="pres">
      <dgm:prSet presAssocID="{AA9208EF-DD53-499C-A688-8EFE2925622B}" presName="hierRoot1" presStyleCnt="0"/>
      <dgm:spPr/>
    </dgm:pt>
    <dgm:pt modelId="{FAA90E5A-1BCE-41F8-AA23-8823900EC063}" type="pres">
      <dgm:prSet presAssocID="{AA9208EF-DD53-499C-A688-8EFE2925622B}" presName="composite" presStyleCnt="0"/>
      <dgm:spPr/>
    </dgm:pt>
    <dgm:pt modelId="{780D3EBE-7943-4EEF-AFCF-2CD2A01B7A76}" type="pres">
      <dgm:prSet presAssocID="{AA9208EF-DD53-499C-A688-8EFE2925622B}" presName="background" presStyleLbl="node0" presStyleIdx="0" presStyleCnt="1"/>
      <dgm:spPr/>
    </dgm:pt>
    <dgm:pt modelId="{66AE7CEA-4583-4024-AEF9-90A699BC314C}" type="pres">
      <dgm:prSet presAssocID="{AA9208EF-DD53-499C-A688-8EFE2925622B}" presName="text" presStyleLbl="fgAcc0" presStyleIdx="0" presStyleCnt="1">
        <dgm:presLayoutVars>
          <dgm:chPref val="3"/>
        </dgm:presLayoutVars>
      </dgm:prSet>
      <dgm:spPr/>
    </dgm:pt>
    <dgm:pt modelId="{F7D9DFCA-1D0E-4012-AFD3-21D425C31308}" type="pres">
      <dgm:prSet presAssocID="{AA9208EF-DD53-499C-A688-8EFE2925622B}" presName="hierChild2" presStyleCnt="0"/>
      <dgm:spPr/>
    </dgm:pt>
  </dgm:ptLst>
  <dgm:cxnLst>
    <dgm:cxn modelId="{28C6BA04-B7FD-41A2-A1C0-BD7B9426C2F6}" srcId="{7490911A-B1F9-42BE-AFBB-8B913B713BF3}" destId="{AA9208EF-DD53-499C-A688-8EFE2925622B}" srcOrd="0" destOrd="0" parTransId="{E28BD248-E09D-4CAE-9427-6AA9091CC18B}" sibTransId="{2B519807-7A7E-43DE-A638-38AA3DDDA9C8}"/>
    <dgm:cxn modelId="{7D841F52-CA09-4AEE-9924-5C19C0A762F6}" type="presOf" srcId="{AA9208EF-DD53-499C-A688-8EFE2925622B}" destId="{66AE7CEA-4583-4024-AEF9-90A699BC314C}" srcOrd="0" destOrd="0" presId="urn:microsoft.com/office/officeart/2005/8/layout/hierarchy1"/>
    <dgm:cxn modelId="{2B27C192-8087-4EE6-83B7-E9B0930C349A}" type="presOf" srcId="{7490911A-B1F9-42BE-AFBB-8B913B713BF3}" destId="{E6A3C16A-16EB-4ED8-BD8B-62CC0A3C2909}" srcOrd="0" destOrd="0" presId="urn:microsoft.com/office/officeart/2005/8/layout/hierarchy1"/>
    <dgm:cxn modelId="{655FCA90-23C7-4170-882A-085734CC5640}" type="presParOf" srcId="{E6A3C16A-16EB-4ED8-BD8B-62CC0A3C2909}" destId="{9243BD7B-D757-4BE9-9645-7728FADD7F3B}" srcOrd="0" destOrd="0" presId="urn:microsoft.com/office/officeart/2005/8/layout/hierarchy1"/>
    <dgm:cxn modelId="{CCD7AD4D-E0C9-4953-8A6B-D4DAD3640FF6}" type="presParOf" srcId="{9243BD7B-D757-4BE9-9645-7728FADD7F3B}" destId="{FAA90E5A-1BCE-41F8-AA23-8823900EC063}" srcOrd="0" destOrd="0" presId="urn:microsoft.com/office/officeart/2005/8/layout/hierarchy1"/>
    <dgm:cxn modelId="{9E5EC13B-D4FB-4D45-B46E-47B66BBF5542}" type="presParOf" srcId="{FAA90E5A-1BCE-41F8-AA23-8823900EC063}" destId="{780D3EBE-7943-4EEF-AFCF-2CD2A01B7A76}" srcOrd="0" destOrd="0" presId="urn:microsoft.com/office/officeart/2005/8/layout/hierarchy1"/>
    <dgm:cxn modelId="{7F193DA7-DED6-4B94-A4A4-5274DBAE2AE2}" type="presParOf" srcId="{FAA90E5A-1BCE-41F8-AA23-8823900EC063}" destId="{66AE7CEA-4583-4024-AEF9-90A699BC314C}" srcOrd="1" destOrd="0" presId="urn:microsoft.com/office/officeart/2005/8/layout/hierarchy1"/>
    <dgm:cxn modelId="{D0E13952-9BC7-4ABF-899C-FE4EDB75EA96}" type="presParOf" srcId="{9243BD7B-D757-4BE9-9645-7728FADD7F3B}" destId="{F7D9DFCA-1D0E-4012-AFD3-21D425C3130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D3EBE-7943-4EEF-AFCF-2CD2A01B7A76}">
      <dsp:nvSpPr>
        <dsp:cNvPr id="0" name=""/>
        <dsp:cNvSpPr/>
      </dsp:nvSpPr>
      <dsp:spPr>
        <a:xfrm>
          <a:off x="2894082" y="162"/>
          <a:ext cx="4596484" cy="29187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E7CEA-4583-4024-AEF9-90A699BC314C}">
      <dsp:nvSpPr>
        <dsp:cNvPr id="0" name=""/>
        <dsp:cNvSpPr/>
      </dsp:nvSpPr>
      <dsp:spPr>
        <a:xfrm>
          <a:off x="3404803" y="485346"/>
          <a:ext cx="4596484" cy="29187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How do you make members feel comfortable and included in Union Meetings?</a:t>
          </a:r>
        </a:p>
      </dsp:txBody>
      <dsp:txXfrm>
        <a:off x="3490291" y="570834"/>
        <a:ext cx="4425508" cy="2747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4EF80-9F6D-487D-B248-5A4F32E7AF07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1E4EF-82FD-4F38-8958-2426E9D2B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2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90D5EB-140B-4511-ACCB-07AB6A349E51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469900" y="903288"/>
            <a:ext cx="8026400" cy="45148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69900" y="903288"/>
            <a:ext cx="8026400" cy="45148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26A663-F88A-4F52-81C6-781E8028DADB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469900" y="903288"/>
            <a:ext cx="8026400" cy="45148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109276" tIns="54637" rIns="109276" bIns="54637"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69900" y="903288"/>
            <a:ext cx="8026400" cy="45148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290184-7450-4886-A047-48C387E3012C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69900" y="903288"/>
            <a:ext cx="8026400" cy="45148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13634C-18A5-4DBC-86A1-BF8F9078299F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69900" y="903288"/>
            <a:ext cx="8026400" cy="45148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11283F-5668-413E-8191-DC4817D0ACEE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69900" y="903288"/>
            <a:ext cx="8026400" cy="45148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69900" y="903288"/>
            <a:ext cx="8026400" cy="45148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7F1C1-601A-47D8-A383-01220005E27F}" type="slidenum">
              <a:rPr lang="en-US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469900" y="903288"/>
            <a:ext cx="8026400" cy="45148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109276" tIns="54637" rIns="109276" bIns="54637"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69900" y="903288"/>
            <a:ext cx="8026400" cy="45148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69900" y="903288"/>
            <a:ext cx="8026400" cy="45148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69900" y="903288"/>
            <a:ext cx="8026400" cy="45148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607D5F-5B45-4AD8-A22F-753AE7F81EC9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469900" y="903288"/>
            <a:ext cx="8026400" cy="45148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109276" tIns="54637" rIns="109276" bIns="54637"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44BC57-49D2-48F2-813A-026267908911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469900" y="903288"/>
            <a:ext cx="8026400" cy="45148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109276" tIns="54637" rIns="109276" bIns="54637"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C80C28-2D06-49A3-AC3C-42E84F91FBE8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469900" y="903288"/>
            <a:ext cx="8026400" cy="45148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109276" tIns="54637" rIns="109276" bIns="54637"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69900" y="903288"/>
            <a:ext cx="8026400" cy="45148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69900" y="903288"/>
            <a:ext cx="8026400" cy="45148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69900" y="903288"/>
            <a:ext cx="8026400" cy="45148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F096CE-84D1-4E0E-96CD-05A0652B165E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69900" y="903288"/>
            <a:ext cx="8026400" cy="45148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1AA7AC-8072-4D3B-8DD8-A8207B5AED62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23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0ABB2-3010-9BB8-8D87-0622C15B1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4EBF9-9B00-1699-7D11-D2556BD65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58D69-8579-FDBC-9B75-4D740CDBB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9EF1-0AE7-47E7-B5EF-F7CDB4D8F533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17E3B-81E3-7B81-4B06-121A0A6CD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C745F-47CC-8EE4-A010-C114D8BD4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EA1C-5808-4123-90FC-330186571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3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5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407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5" r:id="rId1"/>
    <p:sldLayoutId id="2147483966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lue simple logo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0"/>
            <a:ext cx="4572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4" r:id="rId3"/>
    <p:sldLayoutId id="2147483650" r:id="rId4"/>
    <p:sldLayoutId id="214748365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16.jpe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49" descr="local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048000" y="2486026"/>
            <a:ext cx="58102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243"/>
          <p:cNvSpPr txBox="1">
            <a:spLocks noChangeArrowheads="1"/>
          </p:cNvSpPr>
          <p:nvPr/>
        </p:nvSpPr>
        <p:spPr bwMode="auto">
          <a:xfrm>
            <a:off x="1600200" y="90488"/>
            <a:ext cx="457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Meet the Local</a:t>
            </a:r>
          </a:p>
        </p:txBody>
      </p:sp>
      <p:sp>
        <p:nvSpPr>
          <p:cNvPr id="16629" name="AutoShape 11"/>
          <p:cNvSpPr>
            <a:spLocks noChangeArrowheads="1"/>
          </p:cNvSpPr>
          <p:nvPr/>
        </p:nvSpPr>
        <p:spPr bwMode="auto">
          <a:xfrm flipH="1">
            <a:off x="1981200" y="1828800"/>
            <a:ext cx="1447800" cy="914400"/>
          </a:xfrm>
          <a:prstGeom prst="wedgeRoundRectCallout">
            <a:avLst>
              <a:gd name="adj1" fmla="val -55528"/>
              <a:gd name="adj2" fmla="val 119435"/>
              <a:gd name="adj3" fmla="val 16667"/>
            </a:avLst>
          </a:prstGeom>
          <a:solidFill>
            <a:schemeClr val="bg1"/>
          </a:solidFill>
          <a:ln w="3175">
            <a:solidFill>
              <a:srgbClr val="8CADD4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0">
                <a:solidFill>
                  <a:srgbClr val="000000"/>
                </a:solidFill>
                <a:latin typeface="Arnold 2.1" pitchFamily="2" charset="0"/>
              </a:rPr>
              <a:t>Hi I</a:t>
            </a:r>
            <a:r>
              <a:rPr lang="en-US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'</a:t>
            </a:r>
            <a:r>
              <a:rPr lang="en-US" b="0">
                <a:solidFill>
                  <a:srgbClr val="000000"/>
                </a:solidFill>
                <a:latin typeface="Arnold 2.1" pitchFamily="2" charset="0"/>
              </a:rPr>
              <a:t>m Judy Williams. </a:t>
            </a:r>
          </a:p>
        </p:txBody>
      </p:sp>
      <p:sp>
        <p:nvSpPr>
          <p:cNvPr id="16630" name="PPTShape_0"/>
          <p:cNvSpPr>
            <a:spLocks noChangeArrowheads="1"/>
          </p:cNvSpPr>
          <p:nvPr/>
        </p:nvSpPr>
        <p:spPr bwMode="auto">
          <a:xfrm flipH="1">
            <a:off x="3556000" y="1524000"/>
            <a:ext cx="1676400" cy="914400"/>
          </a:xfrm>
          <a:prstGeom prst="wedgeRoundRectCallout">
            <a:avLst>
              <a:gd name="adj1" fmla="val -43204"/>
              <a:gd name="adj2" fmla="val 99653"/>
              <a:gd name="adj3" fmla="val 16667"/>
            </a:avLst>
          </a:prstGeom>
          <a:solidFill>
            <a:schemeClr val="bg1"/>
          </a:solidFill>
          <a:ln w="3175">
            <a:solidFill>
              <a:srgbClr val="8CADD4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b="0">
              <a:solidFill>
                <a:srgbClr val="000000"/>
              </a:solidFill>
              <a:latin typeface="Arnold 2.1" pitchFamily="2" charset="0"/>
            </a:endParaRPr>
          </a:p>
        </p:txBody>
      </p:sp>
      <p:sp>
        <p:nvSpPr>
          <p:cNvPr id="16631" name="PPTShape_1"/>
          <p:cNvSpPr>
            <a:spLocks noChangeArrowheads="1"/>
          </p:cNvSpPr>
          <p:nvPr/>
        </p:nvSpPr>
        <p:spPr bwMode="auto">
          <a:xfrm flipH="1">
            <a:off x="5384800" y="1066800"/>
            <a:ext cx="3048000" cy="1524000"/>
          </a:xfrm>
          <a:prstGeom prst="wedgeRoundRectCallout">
            <a:avLst>
              <a:gd name="adj1" fmla="val 8694"/>
              <a:gd name="adj2" fmla="val 82185"/>
              <a:gd name="adj3" fmla="val 16667"/>
            </a:avLst>
          </a:prstGeom>
          <a:solidFill>
            <a:schemeClr val="bg1"/>
          </a:solidFill>
          <a:ln w="3175">
            <a:solidFill>
              <a:srgbClr val="8CADD4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1600" b="0">
                <a:solidFill>
                  <a:srgbClr val="000000"/>
                </a:solidFill>
                <a:latin typeface="Arnold 2.1" pitchFamily="2" charset="0"/>
              </a:rPr>
              <a:t>Welcome to our Local meeting. My name is Kate, and I</a:t>
            </a:r>
            <a:r>
              <a:rPr lang="en-US" sz="16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'</a:t>
            </a:r>
            <a:r>
              <a:rPr lang="en-US" sz="1600" b="0">
                <a:solidFill>
                  <a:srgbClr val="000000"/>
                </a:solidFill>
                <a:latin typeface="Arnold 2.1" pitchFamily="2" charset="0"/>
              </a:rPr>
              <a:t>m the Chair. Let</a:t>
            </a:r>
            <a:r>
              <a:rPr lang="en-US" sz="16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'</a:t>
            </a:r>
            <a:r>
              <a:rPr lang="en-US" sz="1600" b="0">
                <a:solidFill>
                  <a:srgbClr val="000000"/>
                </a:solidFill>
                <a:latin typeface="Arnold 2.1" pitchFamily="2" charset="0"/>
              </a:rPr>
              <a:t>s go around the table and introduce ourselves</a:t>
            </a:r>
            <a:r>
              <a:rPr lang="en-US" b="0">
                <a:solidFill>
                  <a:srgbClr val="000000"/>
                </a:solidFill>
                <a:latin typeface="Arnold 2.1" pitchFamily="2" charset="0"/>
              </a:rPr>
              <a:t>. </a:t>
            </a:r>
          </a:p>
        </p:txBody>
      </p:sp>
      <p:sp>
        <p:nvSpPr>
          <p:cNvPr id="16632" name="PPTShape_2"/>
          <p:cNvSpPr>
            <a:spLocks noChangeArrowheads="1"/>
          </p:cNvSpPr>
          <p:nvPr/>
        </p:nvSpPr>
        <p:spPr bwMode="auto">
          <a:xfrm flipH="1">
            <a:off x="8623300" y="1955800"/>
            <a:ext cx="1752600" cy="914400"/>
          </a:xfrm>
          <a:prstGeom prst="wedgeRoundRectCallout">
            <a:avLst>
              <a:gd name="adj1" fmla="val 72731"/>
              <a:gd name="adj2" fmla="val 64236"/>
              <a:gd name="adj3" fmla="val 16667"/>
            </a:avLst>
          </a:prstGeom>
          <a:solidFill>
            <a:schemeClr val="bg1"/>
          </a:solidFill>
          <a:ln w="3175">
            <a:solidFill>
              <a:srgbClr val="8CADD4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1600" b="0">
                <a:solidFill>
                  <a:srgbClr val="000000"/>
                </a:solidFill>
                <a:latin typeface="Arnold 2.1" pitchFamily="2" charset="0"/>
              </a:rPr>
              <a:t>I</a:t>
            </a:r>
            <a:r>
              <a:rPr lang="en-US" sz="16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'</a:t>
            </a:r>
            <a:r>
              <a:rPr lang="en-US" sz="1600" b="0">
                <a:solidFill>
                  <a:srgbClr val="000000"/>
                </a:solidFill>
                <a:latin typeface="Arnold 2.1" pitchFamily="2" charset="0"/>
              </a:rPr>
              <a:t>m Brian Smith. Glad you are here.</a:t>
            </a:r>
          </a:p>
          <a:p>
            <a:pPr>
              <a:spcBef>
                <a:spcPct val="50000"/>
              </a:spcBef>
            </a:pPr>
            <a:endParaRPr lang="en-US" b="0">
              <a:solidFill>
                <a:srgbClr val="000000"/>
              </a:solidFill>
              <a:latin typeface="Arnold 2.1" pitchFamily="2" charset="0"/>
            </a:endParaRPr>
          </a:p>
        </p:txBody>
      </p:sp>
      <p:sp>
        <p:nvSpPr>
          <p:cNvPr id="16633" name="Text Box 249"/>
          <p:cNvSpPr txBox="1">
            <a:spLocks noChangeArrowheads="1"/>
          </p:cNvSpPr>
          <p:nvPr/>
        </p:nvSpPr>
        <p:spPr bwMode="auto">
          <a:xfrm>
            <a:off x="3784600" y="1524000"/>
            <a:ext cx="1219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  <a:latin typeface="Arnold 2.1" pitchFamily="2" charset="0"/>
              </a:rPr>
              <a:t>Jeff Johnson here.</a:t>
            </a:r>
          </a:p>
        </p:txBody>
      </p:sp>
      <p:sp>
        <p:nvSpPr>
          <p:cNvPr id="10250" name="PPTShape_3"/>
          <p:cNvSpPr txBox="1">
            <a:spLocks noChangeArrowheads="1"/>
          </p:cNvSpPr>
          <p:nvPr/>
        </p:nvSpPr>
        <p:spPr bwMode="auto">
          <a:xfrm>
            <a:off x="1752600" y="-685800"/>
            <a:ext cx="457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Meet the Local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876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29" grpId="0" animBg="1"/>
      <p:bldP spid="16630" grpId="0" animBg="1"/>
      <p:bldP spid="16631" grpId="0" animBg="1"/>
      <p:bldP spid="16632" grpId="0" animBg="1"/>
      <p:bldP spid="166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627968-092A-B99E-E9EB-55D1B9991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839" y="1454964"/>
            <a:ext cx="3342460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700"/>
              <a:t>Amending a Motion</a:t>
            </a:r>
            <a:br>
              <a:rPr lang="en-US" sz="4700"/>
            </a:br>
            <a:r>
              <a:rPr lang="en-US" sz="4700"/>
              <a:t>(Changing a Motion)</a:t>
            </a:r>
          </a:p>
        </p:txBody>
      </p:sp>
      <p:pic>
        <p:nvPicPr>
          <p:cNvPr id="4" name="Content Placeholder 3" descr="Cherry blossom">
            <a:extLst>
              <a:ext uri="{FF2B5EF4-FFF2-40B4-BE49-F238E27FC236}">
                <a16:creationId xmlns:a16="http://schemas.microsoft.com/office/drawing/2014/main" id="{501F3E18-1362-C875-342B-4171100A04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5" r="-1" b="-1"/>
          <a:stretch/>
        </p:blipFill>
        <p:spPr>
          <a:xfrm>
            <a:off x="-1" y="10"/>
            <a:ext cx="755414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96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600200" y="90488"/>
            <a:ext cx="3429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949494"/>
                </a:solidFill>
              </a:rPr>
              <a:t>FAQ</a:t>
            </a:r>
            <a:endParaRPr lang="en-US" sz="2800" b="0">
              <a:solidFill>
                <a:srgbClr val="949494"/>
              </a:solidFill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524000" y="-838200"/>
            <a:ext cx="3429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FAQ</a:t>
            </a:r>
            <a:endParaRPr lang="en-US" sz="2800" b="0"/>
          </a:p>
        </p:txBody>
      </p:sp>
      <p:pic>
        <p:nvPicPr>
          <p:cNvPr id="22532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962150" y="1676401"/>
            <a:ext cx="82677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31" name="PPTShape_1"/>
          <p:cNvSpPr>
            <a:spLocks noChangeArrowheads="1"/>
          </p:cNvSpPr>
          <p:nvPr/>
        </p:nvSpPr>
        <p:spPr bwMode="auto">
          <a:xfrm flipH="1">
            <a:off x="2362200" y="2209800"/>
            <a:ext cx="2057400" cy="1066800"/>
          </a:xfrm>
          <a:prstGeom prst="wedgeRoundRectCallout">
            <a:avLst>
              <a:gd name="adj1" fmla="val -8105"/>
              <a:gd name="adj2" fmla="val 347454"/>
              <a:gd name="adj3" fmla="val 16667"/>
            </a:avLst>
          </a:prstGeom>
          <a:solidFill>
            <a:schemeClr val="bg1"/>
          </a:solidFill>
          <a:ln w="9525">
            <a:solidFill>
              <a:srgbClr val="8CADD4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  <a:latin typeface="Arnold 2.1" pitchFamily="2" charset="0"/>
              </a:rPr>
              <a:t>How do I change a motion? </a:t>
            </a:r>
          </a:p>
        </p:txBody>
      </p:sp>
      <p:sp>
        <p:nvSpPr>
          <p:cNvPr id="25604" name="AutoShape 239"/>
          <p:cNvSpPr>
            <a:spLocks noChangeArrowheads="1"/>
          </p:cNvSpPr>
          <p:nvPr/>
        </p:nvSpPr>
        <p:spPr bwMode="auto">
          <a:xfrm>
            <a:off x="7010400" y="1143000"/>
            <a:ext cx="3429000" cy="3810000"/>
          </a:xfrm>
          <a:prstGeom prst="wedgeRoundRectCallout">
            <a:avLst>
              <a:gd name="adj1" fmla="val -67528"/>
              <a:gd name="adj2" fmla="val -23741"/>
              <a:gd name="adj3" fmla="val 16667"/>
            </a:avLst>
          </a:prstGeom>
          <a:solidFill>
            <a:schemeClr val="bg1"/>
          </a:solidFill>
          <a:ln w="9525">
            <a:solidFill>
              <a:srgbClr val="8CADD4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0">
                <a:solidFill>
                  <a:srgbClr val="000000"/>
                </a:solidFill>
                <a:latin typeface="Arnold 2.1" pitchFamily="2" charset="0"/>
              </a:rPr>
              <a:t>If you want to change a motion, you must move to amend the motion. </a:t>
            </a:r>
            <a:r>
              <a:rPr lang="en-US">
                <a:latin typeface="Arnold 2.1" pitchFamily="2" charset="0"/>
              </a:rPr>
              <a:t> </a:t>
            </a:r>
            <a:r>
              <a:rPr lang="en-US" b="0">
                <a:latin typeface="Arnold 2.1" pitchFamily="2" charset="0"/>
              </a:rPr>
              <a:t>The new motion is called an amendment. </a:t>
            </a:r>
            <a:r>
              <a:rPr lang="en-US" b="0">
                <a:solidFill>
                  <a:srgbClr val="000000"/>
                </a:solidFill>
                <a:latin typeface="Arnold 2.1" pitchFamily="2" charset="0"/>
              </a:rPr>
              <a:t>You state your motion with your new amended language.  </a:t>
            </a:r>
          </a:p>
          <a:p>
            <a:pPr algn="ctr"/>
            <a:endParaRPr lang="en-US" b="0">
              <a:solidFill>
                <a:srgbClr val="000000"/>
              </a:solidFill>
              <a:latin typeface="Arnold 2.1" pitchFamily="2" charset="0"/>
            </a:endParaRPr>
          </a:p>
          <a:p>
            <a:pPr algn="ctr"/>
            <a:r>
              <a:rPr lang="en-US" b="0">
                <a:solidFill>
                  <a:srgbClr val="000000"/>
                </a:solidFill>
                <a:latin typeface="Arnold 2.1" pitchFamily="2" charset="0"/>
              </a:rPr>
              <a:t>The Chair asks if there is second to the motion. If your amendment is seconded,</a:t>
            </a:r>
            <a:endParaRPr lang="en-US">
              <a:solidFill>
                <a:srgbClr val="000000"/>
              </a:solidFill>
              <a:latin typeface="Arnold 2.1" pitchFamily="2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600200" y="90488"/>
            <a:ext cx="556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FAQ = Frequently Asked Question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4876801" y="5143500"/>
            <a:ext cx="4936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The Chair follows the procedure on the next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407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31" grpId="0" animBg="1"/>
      <p:bldP spid="25604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52"/>
          <p:cNvSpPr>
            <a:spLocks noChangeArrowheads="1"/>
          </p:cNvSpPr>
          <p:nvPr/>
        </p:nvSpPr>
        <p:spPr bwMode="auto">
          <a:xfrm>
            <a:off x="1752600" y="4114800"/>
            <a:ext cx="1828800" cy="11049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b="0">
              <a:solidFill>
                <a:schemeClr val="bg1"/>
              </a:solidFill>
              <a:latin typeface="Articulate" pitchFamily="2" charset="0"/>
            </a:endParaRPr>
          </a:p>
        </p:txBody>
      </p:sp>
      <p:pic>
        <p:nvPicPr>
          <p:cNvPr id="23554" name="Picture 15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955676"/>
            <a:ext cx="189230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57"/>
          <p:cNvSpPr>
            <a:spLocks noChangeArrowheads="1"/>
          </p:cNvSpPr>
          <p:nvPr/>
        </p:nvSpPr>
        <p:spPr bwMode="auto">
          <a:xfrm>
            <a:off x="6172200" y="2362200"/>
            <a:ext cx="1828800" cy="16764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b="0">
              <a:solidFill>
                <a:srgbClr val="000000"/>
              </a:solidFill>
              <a:latin typeface="Articulate" pitchFamily="2" charset="0"/>
            </a:endParaRPr>
          </a:p>
        </p:txBody>
      </p:sp>
      <p:sp>
        <p:nvSpPr>
          <p:cNvPr id="23557" name="Rectangle 53"/>
          <p:cNvSpPr>
            <a:spLocks noChangeArrowheads="1"/>
          </p:cNvSpPr>
          <p:nvPr/>
        </p:nvSpPr>
        <p:spPr bwMode="auto">
          <a:xfrm>
            <a:off x="3886200" y="2743200"/>
            <a:ext cx="1752600" cy="23622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b="0">
              <a:solidFill>
                <a:schemeClr val="bg1"/>
              </a:solidFill>
              <a:latin typeface="Articulate" pitchFamily="2" charset="0"/>
            </a:endParaRPr>
          </a:p>
        </p:txBody>
      </p:sp>
      <p:sp>
        <p:nvSpPr>
          <p:cNvPr id="23558" name="Text Box 54"/>
          <p:cNvSpPr txBox="1">
            <a:spLocks noChangeArrowheads="1"/>
          </p:cNvSpPr>
          <p:nvPr/>
        </p:nvSpPr>
        <p:spPr bwMode="auto">
          <a:xfrm>
            <a:off x="1828800" y="4191000"/>
            <a:ext cx="1676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Articulate" pitchFamily="2" charset="0"/>
              </a:rPr>
              <a:t>A motion is made and seconded.</a:t>
            </a:r>
          </a:p>
        </p:txBody>
      </p:sp>
      <p:sp>
        <p:nvSpPr>
          <p:cNvPr id="23559" name="Text Box 55"/>
          <p:cNvSpPr txBox="1">
            <a:spLocks noChangeArrowheads="1"/>
          </p:cNvSpPr>
          <p:nvPr/>
        </p:nvSpPr>
        <p:spPr bwMode="auto">
          <a:xfrm>
            <a:off x="4000500" y="3085306"/>
            <a:ext cx="1524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Articulate" pitchFamily="2" charset="0"/>
              </a:rPr>
              <a:t>An amendment is made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Articulate" pitchFamily="2" charset="0"/>
              </a:rPr>
              <a:t>to the motion and seconded.</a:t>
            </a:r>
          </a:p>
        </p:txBody>
      </p:sp>
      <p:sp>
        <p:nvSpPr>
          <p:cNvPr id="23560" name="Rectangle 56"/>
          <p:cNvSpPr>
            <a:spLocks noChangeArrowheads="1"/>
          </p:cNvSpPr>
          <p:nvPr/>
        </p:nvSpPr>
        <p:spPr bwMode="auto">
          <a:xfrm>
            <a:off x="8458200" y="3733800"/>
            <a:ext cx="1981200" cy="2286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b="0">
              <a:solidFill>
                <a:srgbClr val="000000"/>
              </a:solidFill>
              <a:latin typeface="Articulate" pitchFamily="2" charset="0"/>
            </a:endParaRPr>
          </a:p>
        </p:txBody>
      </p:sp>
      <p:sp>
        <p:nvSpPr>
          <p:cNvPr id="23561" name="Text Box 58"/>
          <p:cNvSpPr txBox="1">
            <a:spLocks noChangeArrowheads="1"/>
          </p:cNvSpPr>
          <p:nvPr/>
        </p:nvSpPr>
        <p:spPr bwMode="auto">
          <a:xfrm>
            <a:off x="8534400" y="4036874"/>
            <a:ext cx="18415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Articulate" pitchFamily="2" charset="0"/>
              </a:rPr>
              <a:t>The body has a  new motion to deal with. It is the original motion as amended.</a:t>
            </a:r>
          </a:p>
        </p:txBody>
      </p:sp>
      <p:sp>
        <p:nvSpPr>
          <p:cNvPr id="23562" name="Line 61"/>
          <p:cNvSpPr>
            <a:spLocks noChangeShapeType="1"/>
          </p:cNvSpPr>
          <p:nvPr/>
        </p:nvSpPr>
        <p:spPr bwMode="auto">
          <a:xfrm flipV="1">
            <a:off x="3505200" y="3962400"/>
            <a:ext cx="457200" cy="304800"/>
          </a:xfrm>
          <a:prstGeom prst="line">
            <a:avLst/>
          </a:prstGeom>
          <a:noFill/>
          <a:ln w="5715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>
              <a:latin typeface="Articulate" pitchFamily="2" charset="0"/>
            </a:endParaRPr>
          </a:p>
        </p:txBody>
      </p:sp>
      <p:sp>
        <p:nvSpPr>
          <p:cNvPr id="23563" name="Line 62"/>
          <p:cNvSpPr>
            <a:spLocks noChangeShapeType="1"/>
          </p:cNvSpPr>
          <p:nvPr/>
        </p:nvSpPr>
        <p:spPr bwMode="auto">
          <a:xfrm flipV="1">
            <a:off x="5638800" y="2743200"/>
            <a:ext cx="609600" cy="228600"/>
          </a:xfrm>
          <a:prstGeom prst="line">
            <a:avLst/>
          </a:prstGeom>
          <a:noFill/>
          <a:ln w="5715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>
              <a:latin typeface="Articulate" pitchFamily="2" charset="0"/>
            </a:endParaRPr>
          </a:p>
        </p:txBody>
      </p:sp>
      <p:sp>
        <p:nvSpPr>
          <p:cNvPr id="23564" name="Line 63"/>
          <p:cNvSpPr>
            <a:spLocks noChangeShapeType="1"/>
          </p:cNvSpPr>
          <p:nvPr/>
        </p:nvSpPr>
        <p:spPr bwMode="auto">
          <a:xfrm>
            <a:off x="7924800" y="5105400"/>
            <a:ext cx="609600" cy="228600"/>
          </a:xfrm>
          <a:prstGeom prst="line">
            <a:avLst/>
          </a:prstGeom>
          <a:noFill/>
          <a:ln w="5715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>
              <a:latin typeface="Articulate" pitchFamily="2" charset="0"/>
            </a:endParaRPr>
          </a:p>
        </p:txBody>
      </p:sp>
      <p:sp>
        <p:nvSpPr>
          <p:cNvPr id="23565" name="Text Box 64"/>
          <p:cNvSpPr txBox="1">
            <a:spLocks noChangeArrowheads="1"/>
          </p:cNvSpPr>
          <p:nvPr/>
        </p:nvSpPr>
        <p:spPr bwMode="auto">
          <a:xfrm>
            <a:off x="6248400" y="2514600"/>
            <a:ext cx="1600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Articulate" pitchFamily="2" charset="0"/>
              </a:rPr>
              <a:t>If members vote </a:t>
            </a:r>
            <a:r>
              <a:rPr lang="en-US" u="sng" cap="all">
                <a:solidFill>
                  <a:srgbClr val="FF0000"/>
                </a:solidFill>
                <a:latin typeface="Articulate" pitchFamily="2" charset="0"/>
              </a:rPr>
              <a:t>against</a:t>
            </a:r>
          </a:p>
          <a:p>
            <a:pPr algn="ctr"/>
            <a:r>
              <a:rPr lang="en-US">
                <a:solidFill>
                  <a:srgbClr val="FFFFFF"/>
                </a:solidFill>
                <a:latin typeface="Articulate" pitchFamily="2" charset="0"/>
              </a:rPr>
              <a:t>the amendment</a:t>
            </a:r>
            <a:r>
              <a:rPr lang="en-US" b="0">
                <a:solidFill>
                  <a:srgbClr val="FFFFFF"/>
                </a:solidFill>
                <a:latin typeface="Articulate" pitchFamily="2" charset="0"/>
              </a:rPr>
              <a:t> </a:t>
            </a:r>
          </a:p>
        </p:txBody>
      </p:sp>
      <p:pic>
        <p:nvPicPr>
          <p:cNvPr id="23566" name="Picture 108" descr="howmotamend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2590801"/>
            <a:ext cx="1316038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7" name="PPTShape_0"/>
          <p:cNvSpPr>
            <a:spLocks noChangeArrowheads="1"/>
          </p:cNvSpPr>
          <p:nvPr/>
        </p:nvSpPr>
        <p:spPr bwMode="auto">
          <a:xfrm>
            <a:off x="8521700" y="1676400"/>
            <a:ext cx="1905000" cy="1828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b="0">
              <a:solidFill>
                <a:schemeClr val="bg1"/>
              </a:solidFill>
              <a:latin typeface="Articulate" pitchFamily="2" charset="0"/>
            </a:endParaRPr>
          </a:p>
        </p:txBody>
      </p:sp>
      <p:sp>
        <p:nvSpPr>
          <p:cNvPr id="23568" name="Text Box 150"/>
          <p:cNvSpPr txBox="1">
            <a:spLocks noChangeArrowheads="1"/>
          </p:cNvSpPr>
          <p:nvPr/>
        </p:nvSpPr>
        <p:spPr bwMode="auto">
          <a:xfrm>
            <a:off x="8636000" y="1875472"/>
            <a:ext cx="1676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Articulate" pitchFamily="2" charset="0"/>
              </a:rPr>
              <a:t>The body resumes dealing with the original motion.</a:t>
            </a:r>
          </a:p>
        </p:txBody>
      </p:sp>
      <p:sp>
        <p:nvSpPr>
          <p:cNvPr id="23569" name="Line 59"/>
          <p:cNvSpPr>
            <a:spLocks noChangeShapeType="1"/>
          </p:cNvSpPr>
          <p:nvPr/>
        </p:nvSpPr>
        <p:spPr bwMode="auto">
          <a:xfrm flipV="1">
            <a:off x="8001000" y="2209800"/>
            <a:ext cx="609600" cy="304800"/>
          </a:xfrm>
          <a:prstGeom prst="line">
            <a:avLst/>
          </a:prstGeom>
          <a:noFill/>
          <a:ln w="5715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>
              <a:latin typeface="Articulate" pitchFamily="2" charset="0"/>
            </a:endParaRPr>
          </a:p>
        </p:txBody>
      </p:sp>
      <p:sp>
        <p:nvSpPr>
          <p:cNvPr id="23570" name="PPTShape_1"/>
          <p:cNvSpPr>
            <a:spLocks noChangeArrowheads="1"/>
          </p:cNvSpPr>
          <p:nvPr/>
        </p:nvSpPr>
        <p:spPr bwMode="auto">
          <a:xfrm>
            <a:off x="6172200" y="4191000"/>
            <a:ext cx="1828800" cy="1828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b="0">
              <a:solidFill>
                <a:srgbClr val="000000"/>
              </a:solidFill>
              <a:latin typeface="Articulate" pitchFamily="2" charset="0"/>
            </a:endParaRPr>
          </a:p>
        </p:txBody>
      </p:sp>
      <p:sp>
        <p:nvSpPr>
          <p:cNvPr id="23571" name="Text Box 60"/>
          <p:cNvSpPr txBox="1">
            <a:spLocks noChangeArrowheads="1"/>
          </p:cNvSpPr>
          <p:nvPr/>
        </p:nvSpPr>
        <p:spPr bwMode="auto">
          <a:xfrm>
            <a:off x="6248400" y="4343401"/>
            <a:ext cx="16764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Articulate" pitchFamily="2" charset="0"/>
              </a:rPr>
              <a:t>If members vote to </a:t>
            </a:r>
            <a:r>
              <a:rPr lang="en-US" u="sng" cap="all">
                <a:solidFill>
                  <a:srgbClr val="00B050"/>
                </a:solidFill>
                <a:latin typeface="Articulate" pitchFamily="2" charset="0"/>
              </a:rPr>
              <a:t>approve</a:t>
            </a:r>
            <a:r>
              <a:rPr lang="en-US">
                <a:solidFill>
                  <a:srgbClr val="FFFFFF"/>
                </a:solidFill>
                <a:latin typeface="Articulate" pitchFamily="2" charset="0"/>
              </a:rPr>
              <a:t> </a:t>
            </a:r>
          </a:p>
          <a:p>
            <a:pPr algn="ctr"/>
            <a:r>
              <a:rPr lang="en-US">
                <a:solidFill>
                  <a:srgbClr val="FFFFFF"/>
                </a:solidFill>
                <a:latin typeface="Articulate" pitchFamily="2" charset="0"/>
              </a:rPr>
              <a:t>the amendment</a:t>
            </a:r>
          </a:p>
        </p:txBody>
      </p:sp>
      <p:sp>
        <p:nvSpPr>
          <p:cNvPr id="23572" name="PPTShape_2"/>
          <p:cNvSpPr>
            <a:spLocks noChangeShapeType="1"/>
          </p:cNvSpPr>
          <p:nvPr/>
        </p:nvSpPr>
        <p:spPr bwMode="auto">
          <a:xfrm>
            <a:off x="5638800" y="4724400"/>
            <a:ext cx="609600" cy="304800"/>
          </a:xfrm>
          <a:prstGeom prst="line">
            <a:avLst/>
          </a:prstGeom>
          <a:noFill/>
          <a:ln w="5715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>
              <a:latin typeface="Articulate" pitchFamily="2" charset="0"/>
            </a:endParaRPr>
          </a:p>
        </p:txBody>
      </p:sp>
      <p:sp>
        <p:nvSpPr>
          <p:cNvPr id="23573" name="Text Box 238"/>
          <p:cNvSpPr txBox="1">
            <a:spLocks noChangeArrowheads="1"/>
          </p:cNvSpPr>
          <p:nvPr/>
        </p:nvSpPr>
        <p:spPr bwMode="auto">
          <a:xfrm>
            <a:off x="1600200" y="76201"/>
            <a:ext cx="548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Amending a motion</a:t>
            </a:r>
          </a:p>
        </p:txBody>
      </p:sp>
      <p:sp>
        <p:nvSpPr>
          <p:cNvPr id="23575" name="PPTShape_3"/>
          <p:cNvSpPr txBox="1">
            <a:spLocks noChangeArrowheads="1"/>
          </p:cNvSpPr>
          <p:nvPr/>
        </p:nvSpPr>
        <p:spPr bwMode="auto">
          <a:xfrm>
            <a:off x="1752600" y="-685800"/>
            <a:ext cx="548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Amending a motion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00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5" grpId="0" animBg="1"/>
      <p:bldP spid="23557" grpId="0" animBg="1"/>
      <p:bldP spid="23558" grpId="0"/>
      <p:bldP spid="23559" grpId="0"/>
      <p:bldP spid="23560" grpId="0" animBg="1"/>
      <p:bldP spid="23561" grpId="0"/>
      <p:bldP spid="23562" grpId="0" animBg="1"/>
      <p:bldP spid="23563" grpId="0" animBg="1"/>
      <p:bldP spid="23564" grpId="0" animBg="1"/>
      <p:bldP spid="23565" grpId="0"/>
      <p:bldP spid="23567" grpId="0" animBg="1"/>
      <p:bldP spid="23568" grpId="0"/>
      <p:bldP spid="23569" grpId="0" animBg="1"/>
      <p:bldP spid="23570" grpId="0" animBg="1"/>
      <p:bldP spid="23571" grpId="0"/>
      <p:bldP spid="235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47" descr="local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048000" y="2486026"/>
            <a:ext cx="58102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ular Callout 3"/>
          <p:cNvSpPr>
            <a:spLocks noChangeArrowheads="1"/>
          </p:cNvSpPr>
          <p:nvPr/>
        </p:nvSpPr>
        <p:spPr bwMode="auto">
          <a:xfrm>
            <a:off x="5867400" y="1371600"/>
            <a:ext cx="3581400" cy="1371600"/>
          </a:xfrm>
          <a:prstGeom prst="wedgeRoundRectCallout">
            <a:avLst>
              <a:gd name="adj1" fmla="val -17731"/>
              <a:gd name="adj2" fmla="val 86690"/>
              <a:gd name="adj3" fmla="val 16667"/>
            </a:avLst>
          </a:prstGeom>
          <a:solidFill>
            <a:schemeClr val="bg1"/>
          </a:solidFill>
          <a:ln w="3175" algn="ctr">
            <a:solidFill>
              <a:srgbClr val="8CADD4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nold 2.1" pitchFamily="2" charset="0"/>
              </a:rPr>
              <a:t>We must first vote on the amendment, then we will go back and vote on the main motion. </a:t>
            </a:r>
          </a:p>
        </p:txBody>
      </p:sp>
      <p:sp>
        <p:nvSpPr>
          <p:cNvPr id="33796" name="PPTShape_0"/>
          <p:cNvSpPr txBox="1">
            <a:spLocks noChangeArrowheads="1"/>
          </p:cNvSpPr>
          <p:nvPr/>
        </p:nvSpPr>
        <p:spPr bwMode="auto">
          <a:xfrm>
            <a:off x="3657600" y="-838200"/>
            <a:ext cx="480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 </a:t>
            </a:r>
          </a:p>
        </p:txBody>
      </p:sp>
      <p:sp>
        <p:nvSpPr>
          <p:cNvPr id="33797" name="Text Box 238"/>
          <p:cNvSpPr txBox="1">
            <a:spLocks noChangeArrowheads="1"/>
          </p:cNvSpPr>
          <p:nvPr/>
        </p:nvSpPr>
        <p:spPr bwMode="auto">
          <a:xfrm>
            <a:off x="1600200" y="76201"/>
            <a:ext cx="480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 Voting on the amendment</a:t>
            </a:r>
          </a:p>
        </p:txBody>
      </p:sp>
      <p:sp>
        <p:nvSpPr>
          <p:cNvPr id="33799" name="PPTShape_1"/>
          <p:cNvSpPr txBox="1">
            <a:spLocks noChangeArrowheads="1"/>
          </p:cNvSpPr>
          <p:nvPr/>
        </p:nvSpPr>
        <p:spPr bwMode="auto">
          <a:xfrm>
            <a:off x="1752600" y="-685800"/>
            <a:ext cx="480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Voting on the amendment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90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47" descr="local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048000" y="2486026"/>
            <a:ext cx="58102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238"/>
          <p:cNvSpPr txBox="1">
            <a:spLocks noChangeArrowheads="1"/>
          </p:cNvSpPr>
          <p:nvPr/>
        </p:nvSpPr>
        <p:spPr bwMode="auto">
          <a:xfrm>
            <a:off x="1600200" y="76201"/>
            <a:ext cx="480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 Voting on the amendment</a:t>
            </a:r>
          </a:p>
        </p:txBody>
      </p:sp>
      <p:sp>
        <p:nvSpPr>
          <p:cNvPr id="4" name="Rounded Rectangular Callout 3"/>
          <p:cNvSpPr>
            <a:spLocks noChangeArrowheads="1"/>
          </p:cNvSpPr>
          <p:nvPr/>
        </p:nvSpPr>
        <p:spPr bwMode="auto">
          <a:xfrm>
            <a:off x="4953000" y="838200"/>
            <a:ext cx="3352800" cy="1828800"/>
          </a:xfrm>
          <a:prstGeom prst="wedgeRoundRectCallout">
            <a:avLst>
              <a:gd name="adj1" fmla="val 6440"/>
              <a:gd name="adj2" fmla="val 87829"/>
              <a:gd name="adj3" fmla="val 16667"/>
            </a:avLst>
          </a:prstGeom>
          <a:solidFill>
            <a:schemeClr val="bg1"/>
          </a:solidFill>
          <a:ln w="3175" algn="ctr">
            <a:solidFill>
              <a:srgbClr val="8CADD4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nold 2.1" pitchFamily="2" charset="0"/>
              </a:rPr>
              <a:t>All those in favor of the amendment that the Local will sponsor a </a:t>
            </a:r>
            <a:r>
              <a:rPr lang="en-US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en-US" b="0">
                <a:solidFill>
                  <a:srgbClr val="000000"/>
                </a:solidFill>
                <a:latin typeface="Arnold 2.1" pitchFamily="2" charset="0"/>
              </a:rPr>
              <a:t>Picnic with Elected Officials,</a:t>
            </a:r>
            <a:r>
              <a:rPr lang="en-US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en-US" b="0">
                <a:solidFill>
                  <a:srgbClr val="000000"/>
                </a:solidFill>
                <a:latin typeface="Arnold 2.1" pitchFamily="2" charset="0"/>
              </a:rPr>
              <a:t>  say </a:t>
            </a:r>
            <a:r>
              <a:rPr lang="en-US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en-US" b="0">
                <a:solidFill>
                  <a:srgbClr val="000000"/>
                </a:solidFill>
                <a:latin typeface="Arnold 2.1" pitchFamily="2" charset="0"/>
              </a:rPr>
              <a:t>aye,</a:t>
            </a:r>
            <a:r>
              <a:rPr lang="en-US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en-US" b="0">
                <a:solidFill>
                  <a:srgbClr val="000000"/>
                </a:solidFill>
                <a:latin typeface="Arnold 2.1" pitchFamily="2" charset="0"/>
              </a:rPr>
              <a:t> those opposed say </a:t>
            </a:r>
            <a:r>
              <a:rPr lang="en-US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en-US" b="0">
                <a:solidFill>
                  <a:srgbClr val="000000"/>
                </a:solidFill>
                <a:latin typeface="Arnold 2.1" pitchFamily="2" charset="0"/>
              </a:rPr>
              <a:t>no.</a:t>
            </a:r>
            <a:r>
              <a:rPr lang="en-US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"</a:t>
            </a:r>
          </a:p>
        </p:txBody>
      </p:sp>
      <p:sp>
        <p:nvSpPr>
          <p:cNvPr id="60427" name="PPTShape_2"/>
          <p:cNvSpPr>
            <a:spLocks noChangeArrowheads="1"/>
          </p:cNvSpPr>
          <p:nvPr/>
        </p:nvSpPr>
        <p:spPr bwMode="auto">
          <a:xfrm>
            <a:off x="8686800" y="2514600"/>
            <a:ext cx="838200" cy="609600"/>
          </a:xfrm>
          <a:prstGeom prst="wedgeRoundRectCallout">
            <a:avLst>
              <a:gd name="adj1" fmla="val -112120"/>
              <a:gd name="adj2" fmla="val 52866"/>
              <a:gd name="adj3" fmla="val 16667"/>
            </a:avLst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0">
                <a:solidFill>
                  <a:srgbClr val="000000"/>
                </a:solidFill>
                <a:latin typeface="Arnold 2.1" pitchFamily="2" charset="0"/>
              </a:rPr>
              <a:t>Aye</a:t>
            </a:r>
          </a:p>
        </p:txBody>
      </p:sp>
      <p:sp>
        <p:nvSpPr>
          <p:cNvPr id="60425" name="PPTShape_0"/>
          <p:cNvSpPr>
            <a:spLocks noChangeArrowheads="1"/>
          </p:cNvSpPr>
          <p:nvPr/>
        </p:nvSpPr>
        <p:spPr bwMode="auto">
          <a:xfrm>
            <a:off x="2209800" y="2362200"/>
            <a:ext cx="1143000" cy="457200"/>
          </a:xfrm>
          <a:prstGeom prst="wedgeRoundRectCallout">
            <a:avLst>
              <a:gd name="adj1" fmla="val 69306"/>
              <a:gd name="adj2" fmla="val 202778"/>
              <a:gd name="adj3" fmla="val 16667"/>
            </a:avLst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0">
                <a:solidFill>
                  <a:srgbClr val="000000"/>
                </a:solidFill>
                <a:latin typeface="Arnold 2.1" pitchFamily="2" charset="0"/>
              </a:rPr>
              <a:t>No</a:t>
            </a:r>
          </a:p>
        </p:txBody>
      </p:sp>
      <p:sp>
        <p:nvSpPr>
          <p:cNvPr id="2" name="PPTShape_1"/>
          <p:cNvSpPr>
            <a:spLocks noChangeArrowheads="1"/>
          </p:cNvSpPr>
          <p:nvPr/>
        </p:nvSpPr>
        <p:spPr bwMode="auto">
          <a:xfrm>
            <a:off x="3733800" y="2286000"/>
            <a:ext cx="1143000" cy="457200"/>
          </a:xfrm>
          <a:prstGeom prst="wedgeRoundRectCallout">
            <a:avLst>
              <a:gd name="adj1" fmla="val 52639"/>
              <a:gd name="adj2" fmla="val 177778"/>
              <a:gd name="adj3" fmla="val 16667"/>
            </a:avLst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0">
                <a:solidFill>
                  <a:srgbClr val="000000"/>
                </a:solidFill>
                <a:latin typeface="Arnold 2.1" pitchFamily="2" charset="0"/>
              </a:rPr>
              <a:t>Aye</a:t>
            </a:r>
          </a:p>
        </p:txBody>
      </p:sp>
      <p:sp>
        <p:nvSpPr>
          <p:cNvPr id="34826" name="PPTShape_4"/>
          <p:cNvSpPr txBox="1">
            <a:spLocks noChangeArrowheads="1"/>
          </p:cNvSpPr>
          <p:nvPr/>
        </p:nvSpPr>
        <p:spPr bwMode="auto">
          <a:xfrm>
            <a:off x="1752600" y="-685800"/>
            <a:ext cx="480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 Voting on the amendment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711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0427" grpId="0" animBg="1"/>
      <p:bldP spid="60425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47" descr="local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048000" y="2486026"/>
            <a:ext cx="58102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238"/>
          <p:cNvSpPr txBox="1">
            <a:spLocks noChangeArrowheads="1"/>
          </p:cNvSpPr>
          <p:nvPr/>
        </p:nvSpPr>
        <p:spPr bwMode="auto">
          <a:xfrm>
            <a:off x="1600200" y="76201"/>
            <a:ext cx="480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Debating the main motion</a:t>
            </a:r>
          </a:p>
        </p:txBody>
      </p:sp>
      <p:sp>
        <p:nvSpPr>
          <p:cNvPr id="4" name="Rounded Rectangular Callout 3"/>
          <p:cNvSpPr>
            <a:spLocks noChangeArrowheads="1"/>
          </p:cNvSpPr>
          <p:nvPr/>
        </p:nvSpPr>
        <p:spPr bwMode="auto">
          <a:xfrm>
            <a:off x="5486400" y="1066800"/>
            <a:ext cx="3962400" cy="1676400"/>
          </a:xfrm>
          <a:prstGeom prst="wedgeRoundRectCallout">
            <a:avLst>
              <a:gd name="adj1" fmla="val -11218"/>
              <a:gd name="adj2" fmla="val 80019"/>
              <a:gd name="adj3" fmla="val 16667"/>
            </a:avLst>
          </a:prstGeom>
          <a:solidFill>
            <a:schemeClr val="bg1"/>
          </a:solidFill>
          <a:ln w="3175" algn="ctr">
            <a:solidFill>
              <a:srgbClr val="8CADD4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nold 2.1" pitchFamily="2" charset="0"/>
              </a:rPr>
              <a:t>The amendment passes. We are now </a:t>
            </a:r>
            <a:r>
              <a:rPr lang="en-US" b="0">
                <a:latin typeface="Arnold 2.1" pitchFamily="2" charset="0"/>
              </a:rPr>
              <a:t>back on the main motion as amended.</a:t>
            </a:r>
            <a:r>
              <a:rPr lang="en-US" b="0">
                <a:solidFill>
                  <a:srgbClr val="000000"/>
                </a:solidFill>
                <a:latin typeface="Arnold 2.1" pitchFamily="2" charset="0"/>
              </a:rPr>
              <a:t>  The Local will sponsor a </a:t>
            </a:r>
            <a:r>
              <a:rPr lang="en-US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en-US" b="0">
                <a:solidFill>
                  <a:srgbClr val="000000"/>
                </a:solidFill>
                <a:latin typeface="Arnold 2.1" pitchFamily="2" charset="0"/>
              </a:rPr>
              <a:t>Picnic with Elected Officials</a:t>
            </a:r>
            <a:r>
              <a:rPr lang="en-US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en-US" b="0">
                <a:solidFill>
                  <a:srgbClr val="000000"/>
                </a:solidFill>
                <a:latin typeface="Arnold 2.1" pitchFamily="2" charset="0"/>
              </a:rPr>
              <a:t> next month.</a:t>
            </a:r>
          </a:p>
        </p:txBody>
      </p:sp>
      <p:sp>
        <p:nvSpPr>
          <p:cNvPr id="35845" name="PPTShape_0"/>
          <p:cNvSpPr txBox="1">
            <a:spLocks noChangeArrowheads="1"/>
          </p:cNvSpPr>
          <p:nvPr/>
        </p:nvSpPr>
        <p:spPr bwMode="auto">
          <a:xfrm>
            <a:off x="3657600" y="-838200"/>
            <a:ext cx="480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0"/>
              <a:t> </a:t>
            </a:r>
          </a:p>
        </p:txBody>
      </p:sp>
      <p:sp>
        <p:nvSpPr>
          <p:cNvPr id="35847" name="PPTShape_1"/>
          <p:cNvSpPr txBox="1">
            <a:spLocks noChangeArrowheads="1"/>
          </p:cNvSpPr>
          <p:nvPr/>
        </p:nvSpPr>
        <p:spPr bwMode="auto">
          <a:xfrm>
            <a:off x="1752600" y="-685800"/>
            <a:ext cx="480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 </a:t>
            </a:r>
            <a:r>
              <a:rPr lang="en-US" sz="2800"/>
              <a:t>Debating the main motion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282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627968-092A-B99E-E9EB-55D1B9991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839" y="1454964"/>
            <a:ext cx="3342460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Weird Stuff</a:t>
            </a:r>
          </a:p>
        </p:txBody>
      </p:sp>
      <p:pic>
        <p:nvPicPr>
          <p:cNvPr id="7" name="Content Placeholder 6" descr="3D labyrinth in white">
            <a:extLst>
              <a:ext uri="{FF2B5EF4-FFF2-40B4-BE49-F238E27FC236}">
                <a16:creationId xmlns:a16="http://schemas.microsoft.com/office/drawing/2014/main" id="{13F85FB0-6307-A9CC-264A-9EA98A788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1" r="12896"/>
          <a:stretch/>
        </p:blipFill>
        <p:spPr>
          <a:xfrm>
            <a:off x="-1" y="10"/>
            <a:ext cx="755414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43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1600200" y="90489"/>
            <a:ext cx="533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FAQ = Frequently Asked Question</a:t>
            </a:r>
          </a:p>
        </p:txBody>
      </p:sp>
      <p:pic>
        <p:nvPicPr>
          <p:cNvPr id="47107" name="Picture 8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981200" y="1676401"/>
            <a:ext cx="82677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AutoShape 239"/>
          <p:cNvSpPr>
            <a:spLocks noChangeArrowheads="1"/>
          </p:cNvSpPr>
          <p:nvPr/>
        </p:nvSpPr>
        <p:spPr bwMode="auto">
          <a:xfrm>
            <a:off x="7391400" y="1219200"/>
            <a:ext cx="2743200" cy="3886200"/>
          </a:xfrm>
          <a:prstGeom prst="wedgeRoundRectCallout">
            <a:avLst>
              <a:gd name="adj1" fmla="val -80828"/>
              <a:gd name="adj2" fmla="val -25914"/>
              <a:gd name="adj3" fmla="val 16667"/>
            </a:avLst>
          </a:prstGeom>
          <a:solidFill>
            <a:schemeClr val="bg1"/>
          </a:solidFill>
          <a:ln w="3175">
            <a:solidFill>
              <a:srgbClr val="8CADD4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600" b="0">
                <a:solidFill>
                  <a:srgbClr val="000000"/>
                </a:solidFill>
                <a:latin typeface="Arnold 2.1" pitchFamily="2" charset="0"/>
              </a:rPr>
              <a:t>You can move to </a:t>
            </a:r>
            <a:r>
              <a:rPr lang="en-US" sz="16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en-US" sz="1600" b="0">
                <a:solidFill>
                  <a:srgbClr val="000000"/>
                </a:solidFill>
                <a:latin typeface="Arnold 2.1" pitchFamily="2" charset="0"/>
              </a:rPr>
              <a:t>table the motion.</a:t>
            </a:r>
            <a:r>
              <a:rPr lang="en-US" sz="16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en-US" sz="1600" b="0">
                <a:solidFill>
                  <a:srgbClr val="000000"/>
                </a:solidFill>
                <a:latin typeface="Arnold 2.1" pitchFamily="2" charset="0"/>
              </a:rPr>
              <a:t> If there is a second, the Chair will call for a vote without further debate. </a:t>
            </a:r>
          </a:p>
          <a:p>
            <a:endParaRPr lang="en-US" sz="1600" b="0">
              <a:solidFill>
                <a:srgbClr val="000000"/>
              </a:solidFill>
              <a:latin typeface="Arnold 2.1" pitchFamily="2" charset="0"/>
            </a:endParaRPr>
          </a:p>
          <a:p>
            <a:r>
              <a:rPr lang="en-US" sz="1600" b="0">
                <a:solidFill>
                  <a:srgbClr val="000000"/>
                </a:solidFill>
                <a:latin typeface="Arnold 2.1" pitchFamily="2" charset="0"/>
              </a:rPr>
              <a:t>Or you can move to </a:t>
            </a:r>
            <a:r>
              <a:rPr lang="en-US" sz="16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en-US" sz="1600" b="0">
                <a:solidFill>
                  <a:srgbClr val="000000"/>
                </a:solidFill>
                <a:latin typeface="Arnold 2.1" pitchFamily="2" charset="0"/>
              </a:rPr>
              <a:t>refer to the motion to a committee.</a:t>
            </a:r>
            <a:r>
              <a:rPr lang="en-US" sz="16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en-US" sz="1600" b="0">
                <a:solidFill>
                  <a:srgbClr val="000000"/>
                </a:solidFill>
                <a:latin typeface="Arnold 2.1" pitchFamily="2" charset="0"/>
              </a:rPr>
              <a:t> This also requires a second, but it can be debated and amendments  may be offered. </a:t>
            </a:r>
          </a:p>
        </p:txBody>
      </p:sp>
      <p:sp>
        <p:nvSpPr>
          <p:cNvPr id="16631" name="PPTShape_1"/>
          <p:cNvSpPr>
            <a:spLocks noChangeArrowheads="1"/>
          </p:cNvSpPr>
          <p:nvPr/>
        </p:nvSpPr>
        <p:spPr bwMode="auto">
          <a:xfrm flipH="1">
            <a:off x="2209800" y="2895601"/>
            <a:ext cx="2438400" cy="1385887"/>
          </a:xfrm>
          <a:prstGeom prst="wedgeRoundRectCallout">
            <a:avLst>
              <a:gd name="adj1" fmla="val -102403"/>
              <a:gd name="adj2" fmla="val 146074"/>
              <a:gd name="adj3" fmla="val 16667"/>
            </a:avLst>
          </a:prstGeom>
          <a:solidFill>
            <a:schemeClr val="bg1"/>
          </a:solidFill>
          <a:ln w="3175">
            <a:solidFill>
              <a:srgbClr val="8CADD4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1600" b="0">
                <a:solidFill>
                  <a:srgbClr val="000000"/>
                </a:solidFill>
                <a:latin typeface="Arnold 2.1" pitchFamily="2" charset="0"/>
              </a:rPr>
              <a:t>What if I want to stop debate on a motion because more details are needed?</a:t>
            </a:r>
          </a:p>
        </p:txBody>
      </p:sp>
      <p:sp>
        <p:nvSpPr>
          <p:cNvPr id="47110" name="Text Box 90"/>
          <p:cNvSpPr txBox="1">
            <a:spLocks noChangeArrowheads="1"/>
          </p:cNvSpPr>
          <p:nvPr/>
        </p:nvSpPr>
        <p:spPr bwMode="auto">
          <a:xfrm>
            <a:off x="5105400" y="-685800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FAQ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473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166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4"/>
          <p:cNvSpPr txBox="1">
            <a:spLocks noChangeArrowheads="1"/>
          </p:cNvSpPr>
          <p:nvPr/>
        </p:nvSpPr>
        <p:spPr bwMode="auto">
          <a:xfrm>
            <a:off x="1600200" y="90488"/>
            <a:ext cx="563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FAQ = Frequently Asked Question</a:t>
            </a:r>
          </a:p>
        </p:txBody>
      </p:sp>
      <p:pic>
        <p:nvPicPr>
          <p:cNvPr id="51203" name="Picture 8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981200" y="1676401"/>
            <a:ext cx="82677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AutoShape 239"/>
          <p:cNvSpPr>
            <a:spLocks noChangeArrowheads="1"/>
          </p:cNvSpPr>
          <p:nvPr/>
        </p:nvSpPr>
        <p:spPr bwMode="auto">
          <a:xfrm>
            <a:off x="7467600" y="1752600"/>
            <a:ext cx="1905000" cy="1524000"/>
          </a:xfrm>
          <a:prstGeom prst="wedgeRoundRectCallout">
            <a:avLst>
              <a:gd name="adj1" fmla="val -96053"/>
              <a:gd name="adj2" fmla="val -19583"/>
              <a:gd name="adj3" fmla="val 16667"/>
            </a:avLst>
          </a:prstGeom>
          <a:solidFill>
            <a:schemeClr val="bg1"/>
          </a:solidFill>
          <a:ln w="3175">
            <a:solidFill>
              <a:srgbClr val="8CADD4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0">
                <a:solidFill>
                  <a:srgbClr val="000000"/>
                </a:solidFill>
                <a:latin typeface="Arnold 2.1" pitchFamily="2" charset="0"/>
              </a:rPr>
              <a:t>Another member may clearly state </a:t>
            </a:r>
            <a:r>
              <a:rPr lang="en-US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en-US" b="0">
                <a:solidFill>
                  <a:srgbClr val="000000"/>
                </a:solidFill>
                <a:latin typeface="Arnold 2.1" pitchFamily="2" charset="0"/>
              </a:rPr>
              <a:t>point of order.</a:t>
            </a:r>
            <a:r>
              <a:rPr lang="en-US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"</a:t>
            </a:r>
          </a:p>
        </p:txBody>
      </p:sp>
      <p:sp>
        <p:nvSpPr>
          <p:cNvPr id="16631" name="PPTShape_1"/>
          <p:cNvSpPr>
            <a:spLocks noChangeArrowheads="1"/>
          </p:cNvSpPr>
          <p:nvPr/>
        </p:nvSpPr>
        <p:spPr bwMode="auto">
          <a:xfrm flipH="1">
            <a:off x="2006600" y="3048000"/>
            <a:ext cx="2743200" cy="1524000"/>
          </a:xfrm>
          <a:prstGeom prst="wedgeRoundRectCallout">
            <a:avLst>
              <a:gd name="adj1" fmla="val -85274"/>
              <a:gd name="adj2" fmla="val 126074"/>
              <a:gd name="adj3" fmla="val 16667"/>
            </a:avLst>
          </a:prstGeom>
          <a:solidFill>
            <a:schemeClr val="bg1"/>
          </a:solidFill>
          <a:ln w="3175">
            <a:solidFill>
              <a:srgbClr val="8CADD4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  <a:latin typeface="Arnold 2.1" pitchFamily="2" charset="0"/>
              </a:rPr>
              <a:t>What if a member is getting off track and is no longer discussing the motion?</a:t>
            </a:r>
          </a:p>
        </p:txBody>
      </p:sp>
      <p:sp>
        <p:nvSpPr>
          <p:cNvPr id="51206" name="Text Box 90"/>
          <p:cNvSpPr txBox="1">
            <a:spLocks noChangeArrowheads="1"/>
          </p:cNvSpPr>
          <p:nvPr/>
        </p:nvSpPr>
        <p:spPr bwMode="auto">
          <a:xfrm>
            <a:off x="5105400" y="-685800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FAQ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143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166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46" descr="local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048000" y="2486026"/>
            <a:ext cx="58102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ular Callout 240"/>
          <p:cNvSpPr>
            <a:spLocks noChangeArrowheads="1"/>
          </p:cNvSpPr>
          <p:nvPr/>
        </p:nvSpPr>
        <p:spPr bwMode="auto">
          <a:xfrm>
            <a:off x="4191000" y="1143000"/>
            <a:ext cx="2743200" cy="762000"/>
          </a:xfrm>
          <a:prstGeom prst="wedgeRectCallout">
            <a:avLst>
              <a:gd name="adj1" fmla="val 40917"/>
              <a:gd name="adj2" fmla="val 204375"/>
            </a:avLst>
          </a:prstGeom>
          <a:solidFill>
            <a:schemeClr val="bg1"/>
          </a:solidFill>
          <a:ln w="3175" algn="ctr">
            <a:solidFill>
              <a:srgbClr val="8CADD4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b="0">
                <a:solidFill>
                  <a:srgbClr val="000000"/>
                </a:solidFill>
                <a:latin typeface="Arnold 2.1" pitchFamily="2" charset="0"/>
              </a:rPr>
              <a:t>Brian, please state your point of order.</a:t>
            </a:r>
          </a:p>
        </p:txBody>
      </p:sp>
      <p:sp>
        <p:nvSpPr>
          <p:cNvPr id="243" name="Rounded Rectangular Callout 242"/>
          <p:cNvSpPr>
            <a:spLocks noChangeArrowheads="1"/>
          </p:cNvSpPr>
          <p:nvPr/>
        </p:nvSpPr>
        <p:spPr bwMode="auto">
          <a:xfrm>
            <a:off x="7848600" y="1524000"/>
            <a:ext cx="2057400" cy="990600"/>
          </a:xfrm>
          <a:prstGeom prst="wedgeRoundRectCallout">
            <a:avLst>
              <a:gd name="adj1" fmla="val -43519"/>
              <a:gd name="adj2" fmla="val 95671"/>
              <a:gd name="adj3" fmla="val 16667"/>
            </a:avLst>
          </a:prstGeom>
          <a:solidFill>
            <a:schemeClr val="bg1"/>
          </a:solidFill>
          <a:ln w="3175" algn="ctr">
            <a:solidFill>
              <a:srgbClr val="8CADD4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b="0">
                <a:solidFill>
                  <a:srgbClr val="000000"/>
                </a:solidFill>
                <a:latin typeface="Arnold 2.1" pitchFamily="2" charset="0"/>
              </a:rPr>
              <a:t>Jeff is not speaking on the motion.</a:t>
            </a:r>
          </a:p>
        </p:txBody>
      </p:sp>
      <p:sp>
        <p:nvSpPr>
          <p:cNvPr id="53253" name="Text Box 238"/>
          <p:cNvSpPr txBox="1">
            <a:spLocks noChangeArrowheads="1"/>
          </p:cNvSpPr>
          <p:nvPr/>
        </p:nvSpPr>
        <p:spPr bwMode="auto">
          <a:xfrm>
            <a:off x="1600200" y="76201"/>
            <a:ext cx="480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Point of order</a:t>
            </a:r>
          </a:p>
        </p:txBody>
      </p:sp>
      <p:sp>
        <p:nvSpPr>
          <p:cNvPr id="53254" name="Rectangle 483"/>
          <p:cNvSpPr>
            <a:spLocks noChangeArrowheads="1"/>
          </p:cNvSpPr>
          <p:nvPr/>
        </p:nvSpPr>
        <p:spPr bwMode="auto">
          <a:xfrm>
            <a:off x="1981200" y="-1447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 b="0">
                <a:solidFill>
                  <a:srgbClr val="000000"/>
                </a:solidFill>
              </a:rPr>
              <a:t>Point of order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250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68"/>
          <p:cNvSpPr txBox="1">
            <a:spLocks noChangeArrowheads="1"/>
          </p:cNvSpPr>
          <p:nvPr/>
        </p:nvSpPr>
        <p:spPr bwMode="auto">
          <a:xfrm>
            <a:off x="1600200" y="90488"/>
            <a:ext cx="556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FAQ = Frequently Asked Question</a:t>
            </a:r>
          </a:p>
        </p:txBody>
      </p:sp>
      <p:pic>
        <p:nvPicPr>
          <p:cNvPr id="12291" name="Picture 378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962150" y="1676401"/>
            <a:ext cx="82677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31" name="PPTShape_1"/>
          <p:cNvSpPr>
            <a:spLocks noChangeArrowheads="1"/>
          </p:cNvSpPr>
          <p:nvPr/>
        </p:nvSpPr>
        <p:spPr bwMode="auto">
          <a:xfrm flipH="1">
            <a:off x="1905000" y="2514600"/>
            <a:ext cx="2514600" cy="838200"/>
          </a:xfrm>
          <a:prstGeom prst="wedgeRoundRectCallout">
            <a:avLst>
              <a:gd name="adj1" fmla="val -39648"/>
              <a:gd name="adj2" fmla="val 360792"/>
              <a:gd name="adj3" fmla="val 16667"/>
            </a:avLst>
          </a:prstGeom>
          <a:solidFill>
            <a:schemeClr val="bg1"/>
          </a:solidFill>
          <a:ln w="3175">
            <a:solidFill>
              <a:srgbClr val="8CADD4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1600" b="0">
                <a:solidFill>
                  <a:srgbClr val="000000"/>
                </a:solidFill>
                <a:latin typeface="Arnold 2.1" pitchFamily="2" charset="0"/>
              </a:rPr>
              <a:t>How do you make a motion at a meeting?</a:t>
            </a:r>
          </a:p>
        </p:txBody>
      </p:sp>
      <p:sp>
        <p:nvSpPr>
          <p:cNvPr id="25604" name="AutoShape 239"/>
          <p:cNvSpPr>
            <a:spLocks noChangeArrowheads="1"/>
          </p:cNvSpPr>
          <p:nvPr/>
        </p:nvSpPr>
        <p:spPr bwMode="auto">
          <a:xfrm>
            <a:off x="7162800" y="1524000"/>
            <a:ext cx="3276600" cy="2209800"/>
          </a:xfrm>
          <a:prstGeom prst="wedgeRoundRectCallout">
            <a:avLst>
              <a:gd name="adj1" fmla="val -71417"/>
              <a:gd name="adj2" fmla="val -12963"/>
              <a:gd name="adj3" fmla="val 16667"/>
            </a:avLst>
          </a:prstGeom>
          <a:solidFill>
            <a:schemeClr val="bg1"/>
          </a:solidFill>
          <a:ln w="3175">
            <a:solidFill>
              <a:srgbClr val="8CADD4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0">
                <a:solidFill>
                  <a:srgbClr val="000000"/>
                </a:solidFill>
                <a:latin typeface="Arnold 2.1" pitchFamily="2" charset="0"/>
              </a:rPr>
              <a:t>First, seek recognition from the Chair, by raising your hand or standing. Clearly state the motion, which is a formal proposal to take action. A long, complex motion should be in writing.</a:t>
            </a:r>
          </a:p>
        </p:txBody>
      </p:sp>
      <p:sp>
        <p:nvSpPr>
          <p:cNvPr id="12295" name="Text Box 177"/>
          <p:cNvSpPr txBox="1">
            <a:spLocks noChangeArrowheads="1"/>
          </p:cNvSpPr>
          <p:nvPr/>
        </p:nvSpPr>
        <p:spPr bwMode="auto">
          <a:xfrm>
            <a:off x="1752600" y="-609600"/>
            <a:ext cx="556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FAQ = Frequently Asked Question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623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31" grpId="0" animBg="1"/>
      <p:bldP spid="2560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9" name="Oval 58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627968-092A-B99E-E9EB-55D1B9991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839" y="1454964"/>
            <a:ext cx="3342460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700"/>
              <a:t>Voting and Ending the Meeting</a:t>
            </a:r>
          </a:p>
        </p:txBody>
      </p:sp>
      <p:pic>
        <p:nvPicPr>
          <p:cNvPr id="6" name="Content Placeholder 5" descr="Hands being raised up">
            <a:extLst>
              <a:ext uri="{FF2B5EF4-FFF2-40B4-BE49-F238E27FC236}">
                <a16:creationId xmlns:a16="http://schemas.microsoft.com/office/drawing/2014/main" id="{4058496A-ECC3-7018-DC31-A65CBC196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1" r="14742" b="-1"/>
          <a:stretch/>
        </p:blipFill>
        <p:spPr>
          <a:xfrm>
            <a:off x="-1" y="10"/>
            <a:ext cx="755414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63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600200" y="90489"/>
            <a:ext cx="525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FAQ = Frequently Asked Question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057400" y="1676401"/>
            <a:ext cx="82677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31" name="PPTShape_1"/>
          <p:cNvSpPr>
            <a:spLocks noChangeArrowheads="1"/>
          </p:cNvSpPr>
          <p:nvPr/>
        </p:nvSpPr>
        <p:spPr bwMode="auto">
          <a:xfrm flipH="1">
            <a:off x="1828800" y="2971800"/>
            <a:ext cx="2743200" cy="1219200"/>
          </a:xfrm>
          <a:prstGeom prst="wedgeRoundRectCallout">
            <a:avLst>
              <a:gd name="adj1" fmla="val -89523"/>
              <a:gd name="adj2" fmla="val 170735"/>
              <a:gd name="adj3" fmla="val 16667"/>
            </a:avLst>
          </a:prstGeom>
          <a:solidFill>
            <a:schemeClr val="bg1"/>
          </a:solidFill>
          <a:ln w="3175">
            <a:solidFill>
              <a:srgbClr val="8CADD4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  <a:latin typeface="Arnold 2.1" pitchFamily="2" charset="0"/>
              </a:rPr>
              <a:t>What</a:t>
            </a:r>
            <a:r>
              <a:rPr lang="en-US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'</a:t>
            </a:r>
            <a:r>
              <a:rPr lang="en-US" b="0">
                <a:solidFill>
                  <a:srgbClr val="000000"/>
                </a:solidFill>
                <a:latin typeface="Arnold 2.1" pitchFamily="2" charset="0"/>
              </a:rPr>
              <a:t>s the most common way for a member to end debate?</a:t>
            </a:r>
          </a:p>
        </p:txBody>
      </p:sp>
      <p:sp>
        <p:nvSpPr>
          <p:cNvPr id="25604" name="AutoShape 239"/>
          <p:cNvSpPr>
            <a:spLocks noChangeArrowheads="1"/>
          </p:cNvSpPr>
          <p:nvPr/>
        </p:nvSpPr>
        <p:spPr bwMode="auto">
          <a:xfrm>
            <a:off x="7162800" y="1333500"/>
            <a:ext cx="3048000" cy="3276600"/>
          </a:xfrm>
          <a:prstGeom prst="wedgeRoundRectCallout">
            <a:avLst>
              <a:gd name="adj1" fmla="val -67574"/>
              <a:gd name="adj2" fmla="val -20116"/>
              <a:gd name="adj3" fmla="val 16667"/>
            </a:avLst>
          </a:prstGeom>
          <a:solidFill>
            <a:schemeClr val="bg1"/>
          </a:solidFill>
          <a:ln w="3175">
            <a:solidFill>
              <a:srgbClr val="8CADD4"/>
            </a:solidFill>
            <a:miter lim="800000"/>
            <a:headEnd/>
            <a:tailEnd/>
          </a:ln>
        </p:spPr>
        <p:txBody>
          <a:bodyPr/>
          <a:lstStyle/>
          <a:p>
            <a:pPr marL="115888"/>
            <a:r>
              <a:rPr lang="en-US" b="0">
                <a:solidFill>
                  <a:srgbClr val="000000"/>
                </a:solidFill>
                <a:latin typeface="Arnold 2.1" pitchFamily="2" charset="0"/>
              </a:rPr>
              <a:t>A member makes a motion to </a:t>
            </a:r>
            <a:r>
              <a:rPr lang="en-US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en-US" b="0">
                <a:solidFill>
                  <a:srgbClr val="000000"/>
                </a:solidFill>
                <a:latin typeface="Arnold 2.1" pitchFamily="2" charset="0"/>
              </a:rPr>
              <a:t>call the question,</a:t>
            </a:r>
            <a:r>
              <a:rPr lang="en-US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" </a:t>
            </a:r>
            <a:r>
              <a:rPr lang="en-US" b="0">
                <a:solidFill>
                  <a:srgbClr val="000000"/>
                </a:solidFill>
                <a:latin typeface="Arnold 2.1" pitchFamily="2" charset="0"/>
              </a:rPr>
              <a:t>which means to end debate.</a:t>
            </a:r>
          </a:p>
          <a:p>
            <a:pPr marL="115888"/>
            <a:endParaRPr lang="en-US" b="0">
              <a:solidFill>
                <a:srgbClr val="000000"/>
              </a:solidFill>
              <a:latin typeface="Arnold 2.1" pitchFamily="2" charset="0"/>
            </a:endParaRPr>
          </a:p>
          <a:p>
            <a:pPr marL="115888"/>
            <a:r>
              <a:rPr lang="en-US" b="0">
                <a:solidFill>
                  <a:srgbClr val="000000"/>
                </a:solidFill>
                <a:latin typeface="Arnold 2.1" pitchFamily="2" charset="0"/>
              </a:rPr>
              <a:t>This motion requires a second and is not debatable.</a:t>
            </a:r>
            <a:br>
              <a:rPr lang="en-US" b="0">
                <a:solidFill>
                  <a:srgbClr val="000000"/>
                </a:solidFill>
                <a:latin typeface="Arnold 2.1" pitchFamily="2" charset="0"/>
              </a:rPr>
            </a:br>
            <a:endParaRPr lang="en-US" b="0">
              <a:solidFill>
                <a:srgbClr val="000000"/>
              </a:solidFill>
              <a:latin typeface="Arnold 2.1" pitchFamily="2" charset="0"/>
            </a:endParaRPr>
          </a:p>
          <a:p>
            <a:pPr marL="115888"/>
            <a:r>
              <a:rPr lang="en-US" b="0">
                <a:solidFill>
                  <a:srgbClr val="000000"/>
                </a:solidFill>
                <a:latin typeface="Arnold 2.1" pitchFamily="2" charset="0"/>
              </a:rPr>
              <a:t>A vote to end debate requires a 2/3 vote.</a:t>
            </a:r>
          </a:p>
        </p:txBody>
      </p:sp>
      <p:sp>
        <p:nvSpPr>
          <p:cNvPr id="59398" name="Text Box 93"/>
          <p:cNvSpPr txBox="1">
            <a:spLocks noChangeArrowheads="1"/>
          </p:cNvSpPr>
          <p:nvPr/>
        </p:nvSpPr>
        <p:spPr bwMode="auto">
          <a:xfrm>
            <a:off x="1524000" y="-685800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FAQ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728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31" grpId="0" animBg="1"/>
      <p:bldP spid="2560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057400" y="1676401"/>
            <a:ext cx="82677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31" name="PPTShape_1"/>
          <p:cNvSpPr>
            <a:spLocks noChangeArrowheads="1"/>
          </p:cNvSpPr>
          <p:nvPr/>
        </p:nvSpPr>
        <p:spPr bwMode="auto">
          <a:xfrm flipH="1">
            <a:off x="2438400" y="3124200"/>
            <a:ext cx="1828800" cy="914400"/>
          </a:xfrm>
          <a:prstGeom prst="wedgeRoundRectCallout">
            <a:avLst>
              <a:gd name="adj1" fmla="val -95227"/>
              <a:gd name="adj2" fmla="val 232639"/>
              <a:gd name="adj3" fmla="val 16667"/>
            </a:avLst>
          </a:prstGeom>
          <a:solidFill>
            <a:schemeClr val="bg1"/>
          </a:solidFill>
          <a:ln w="3175">
            <a:solidFill>
              <a:srgbClr val="8CADD4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  <a:latin typeface="Arnold 2.1" pitchFamily="2" charset="0"/>
              </a:rPr>
              <a:t>How does the meeting end?</a:t>
            </a:r>
          </a:p>
        </p:txBody>
      </p:sp>
      <p:sp>
        <p:nvSpPr>
          <p:cNvPr id="25604" name="AutoShape 239"/>
          <p:cNvSpPr>
            <a:spLocks noChangeArrowheads="1"/>
          </p:cNvSpPr>
          <p:nvPr/>
        </p:nvSpPr>
        <p:spPr bwMode="auto">
          <a:xfrm>
            <a:off x="7391400" y="1752600"/>
            <a:ext cx="2933700" cy="2528887"/>
          </a:xfrm>
          <a:prstGeom prst="wedgeRoundRectCallout">
            <a:avLst>
              <a:gd name="adj1" fmla="val -73499"/>
              <a:gd name="adj2" fmla="val -27889"/>
              <a:gd name="adj3" fmla="val 16667"/>
            </a:avLst>
          </a:prstGeom>
          <a:solidFill>
            <a:schemeClr val="bg1"/>
          </a:solidFill>
          <a:ln w="3175">
            <a:solidFill>
              <a:srgbClr val="8CADD4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0">
                <a:solidFill>
                  <a:srgbClr val="000000"/>
                </a:solidFill>
                <a:latin typeface="Arnold 2.1" pitchFamily="2" charset="0"/>
              </a:rPr>
              <a:t>A member makes a motion to adjourn and a majority vote is required.</a:t>
            </a:r>
          </a:p>
          <a:p>
            <a:endParaRPr lang="en-US" b="0">
              <a:solidFill>
                <a:srgbClr val="000000"/>
              </a:solidFill>
              <a:latin typeface="Arnold 2.1" pitchFamily="2" charset="0"/>
            </a:endParaRPr>
          </a:p>
          <a:p>
            <a:r>
              <a:rPr lang="en-US" b="0">
                <a:solidFill>
                  <a:srgbClr val="000000"/>
                </a:solidFill>
                <a:latin typeface="Arnold 2.1" pitchFamily="2" charset="0"/>
              </a:rPr>
              <a:t>The motion to adjourn is not debatable.</a:t>
            </a:r>
          </a:p>
        </p:txBody>
      </p:sp>
      <p:sp>
        <p:nvSpPr>
          <p:cNvPr id="67614" name="Text Box 2"/>
          <p:cNvSpPr txBox="1">
            <a:spLocks noChangeArrowheads="1"/>
          </p:cNvSpPr>
          <p:nvPr/>
        </p:nvSpPr>
        <p:spPr bwMode="auto">
          <a:xfrm>
            <a:off x="1600200" y="90488"/>
            <a:ext cx="556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FAQ = Frequently Asked Questions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734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31" grpId="0" animBg="1"/>
      <p:bldP spid="2560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13C9C0A-47AD-49A5-838A-A43281BDC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">
            <a:extLst>
              <a:ext uri="{FF2B5EF4-FFF2-40B4-BE49-F238E27FC236}">
                <a16:creationId xmlns:a16="http://schemas.microsoft.com/office/drawing/2014/main" id="{79507746-2C84-4EB6-B021-47E528910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627968-092A-B99E-E9EB-55D1B9991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Small Group Discussions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B0D28F5-B926-4D9B-9413-91E73A4C6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2B3D24C5-CE61-47C8-A0D0-C767528D1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67" name="Content Placeholder 3">
            <a:extLst>
              <a:ext uri="{FF2B5EF4-FFF2-40B4-BE49-F238E27FC236}">
                <a16:creationId xmlns:a16="http://schemas.microsoft.com/office/drawing/2014/main" id="{048FE209-EDFC-0C50-2BE8-D9B205BB46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5914476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5180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50" descr="local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048000" y="2486026"/>
            <a:ext cx="58102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238"/>
          <p:cNvSpPr txBox="1">
            <a:spLocks noChangeArrowheads="1"/>
          </p:cNvSpPr>
          <p:nvPr/>
        </p:nvSpPr>
        <p:spPr bwMode="auto">
          <a:xfrm>
            <a:off x="1600200" y="76201"/>
            <a:ext cx="480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Getting recognition</a:t>
            </a:r>
          </a:p>
        </p:txBody>
      </p:sp>
      <p:sp>
        <p:nvSpPr>
          <p:cNvPr id="25604" name="AutoShape 239"/>
          <p:cNvSpPr>
            <a:spLocks noChangeArrowheads="1"/>
          </p:cNvSpPr>
          <p:nvPr/>
        </p:nvSpPr>
        <p:spPr bwMode="auto">
          <a:xfrm>
            <a:off x="6934200" y="1752600"/>
            <a:ext cx="2514600" cy="762000"/>
          </a:xfrm>
          <a:prstGeom prst="wedgeRoundRectCallout">
            <a:avLst>
              <a:gd name="adj1" fmla="val -53597"/>
              <a:gd name="adj2" fmla="val 143125"/>
              <a:gd name="adj3" fmla="val 16667"/>
            </a:avLst>
          </a:prstGeom>
          <a:solidFill>
            <a:schemeClr val="bg1"/>
          </a:solidFill>
          <a:ln w="9525">
            <a:solidFill>
              <a:srgbClr val="8CADD4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  <a:latin typeface="Arnold 2.1" pitchFamily="2" charset="0"/>
              </a:rPr>
              <a:t>The Chair recognizes Judy.</a:t>
            </a:r>
          </a:p>
          <a:p>
            <a:pPr algn="ctr"/>
            <a:endParaRPr lang="en-US" b="0">
              <a:solidFill>
                <a:srgbClr val="000000"/>
              </a:solidFill>
              <a:latin typeface="Arnold 2.1" pitchFamily="2" charset="0"/>
            </a:endParaRPr>
          </a:p>
        </p:txBody>
      </p:sp>
      <p:sp>
        <p:nvSpPr>
          <p:cNvPr id="25606" name="AutoShape 242"/>
          <p:cNvSpPr>
            <a:spLocks noChangeArrowheads="1"/>
          </p:cNvSpPr>
          <p:nvPr/>
        </p:nvSpPr>
        <p:spPr bwMode="auto">
          <a:xfrm flipH="1">
            <a:off x="3886200" y="2133600"/>
            <a:ext cx="1371600" cy="685800"/>
          </a:xfrm>
          <a:prstGeom prst="wedgeRoundRectCallout">
            <a:avLst>
              <a:gd name="adj1" fmla="val 40972"/>
              <a:gd name="adj2" fmla="val 126852"/>
              <a:gd name="adj3" fmla="val 16667"/>
            </a:avLst>
          </a:prstGeom>
          <a:solidFill>
            <a:schemeClr val="bg1"/>
          </a:solidFill>
          <a:ln w="9525">
            <a:solidFill>
              <a:srgbClr val="8CADD4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0">
                <a:solidFill>
                  <a:srgbClr val="000000"/>
                </a:solidFill>
                <a:latin typeface="Arnold 2.1" pitchFamily="2" charset="0"/>
              </a:rPr>
              <a:t>Madam chair!</a:t>
            </a:r>
          </a:p>
        </p:txBody>
      </p:sp>
      <p:sp>
        <p:nvSpPr>
          <p:cNvPr id="13318" name="Rectangle 48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81200" y="-838200"/>
            <a:ext cx="82296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4000" b="1"/>
              <a:t>Getting recognition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61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276600" y="2581276"/>
            <a:ext cx="56769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AutoShape 11"/>
          <p:cNvSpPr>
            <a:spLocks noChangeArrowheads="1"/>
          </p:cNvSpPr>
          <p:nvPr/>
        </p:nvSpPr>
        <p:spPr bwMode="auto">
          <a:xfrm flipH="1">
            <a:off x="1828800" y="1600200"/>
            <a:ext cx="2819400" cy="914400"/>
          </a:xfrm>
          <a:prstGeom prst="wedgeRoundRectCallout">
            <a:avLst>
              <a:gd name="adj1" fmla="val -24698"/>
              <a:gd name="adj2" fmla="val 138612"/>
              <a:gd name="adj3" fmla="val 16667"/>
            </a:avLst>
          </a:prstGeom>
          <a:solidFill>
            <a:schemeClr val="bg1"/>
          </a:solidFill>
          <a:ln w="9525">
            <a:solidFill>
              <a:srgbClr val="8CADD4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b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1600200" y="76201"/>
            <a:ext cx="541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Making a motion</a:t>
            </a:r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6172200" y="1600200"/>
            <a:ext cx="2667000" cy="762000"/>
          </a:xfrm>
          <a:prstGeom prst="wedgeRoundRectCallout">
            <a:avLst>
              <a:gd name="adj1" fmla="val -23530"/>
              <a:gd name="adj2" fmla="val 168021"/>
              <a:gd name="adj3" fmla="val 16667"/>
            </a:avLst>
          </a:prstGeom>
          <a:solidFill>
            <a:schemeClr val="bg1"/>
          </a:solidFill>
          <a:ln w="9525">
            <a:solidFill>
              <a:srgbClr val="8CADD4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1905000" y="1720850"/>
            <a:ext cx="266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  <a:latin typeface="Arnold 2.1" pitchFamily="2" charset="0"/>
              </a:rPr>
              <a:t>Madam chair, I</a:t>
            </a:r>
            <a:r>
              <a:rPr lang="en-US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'</a:t>
            </a:r>
            <a:r>
              <a:rPr lang="en-US" b="0">
                <a:solidFill>
                  <a:srgbClr val="000000"/>
                </a:solidFill>
                <a:latin typeface="Arnold 2.1" pitchFamily="2" charset="0"/>
              </a:rPr>
              <a:t>d like to make a motion</a:t>
            </a:r>
            <a:r>
              <a:rPr lang="en-US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4343" name="Rectangle 49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81200" y="-838200"/>
            <a:ext cx="822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800" b="1"/>
              <a:t>Making a motion</a:t>
            </a:r>
          </a:p>
        </p:txBody>
      </p:sp>
      <p:sp>
        <p:nvSpPr>
          <p:cNvPr id="14344" name="Text Box 249"/>
          <p:cNvSpPr txBox="1">
            <a:spLocks noChangeArrowheads="1"/>
          </p:cNvSpPr>
          <p:nvPr/>
        </p:nvSpPr>
        <p:spPr bwMode="auto">
          <a:xfrm>
            <a:off x="2579914" y="3196981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</a:rPr>
              <a:t>Judy</a:t>
            </a:r>
          </a:p>
        </p:txBody>
      </p:sp>
      <p:sp>
        <p:nvSpPr>
          <p:cNvPr id="14345" name="Rectangle 86"/>
          <p:cNvSpPr>
            <a:spLocks noChangeArrowheads="1"/>
          </p:cNvSpPr>
          <p:nvPr/>
        </p:nvSpPr>
        <p:spPr bwMode="auto">
          <a:xfrm>
            <a:off x="4191000" y="5029200"/>
            <a:ext cx="4572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4346" name="Text Box 250"/>
          <p:cNvSpPr txBox="1">
            <a:spLocks noChangeArrowheads="1"/>
          </p:cNvSpPr>
          <p:nvPr/>
        </p:nvSpPr>
        <p:spPr bwMode="auto">
          <a:xfrm>
            <a:off x="5562600" y="2878574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</a:rPr>
              <a:t>Jeff</a:t>
            </a:r>
          </a:p>
        </p:txBody>
      </p:sp>
      <p:sp>
        <p:nvSpPr>
          <p:cNvPr id="14347" name="Text Box 79"/>
          <p:cNvSpPr txBox="1">
            <a:spLocks noChangeArrowheads="1"/>
          </p:cNvSpPr>
          <p:nvPr/>
        </p:nvSpPr>
        <p:spPr bwMode="auto">
          <a:xfrm>
            <a:off x="7010400" y="30480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</a:rPr>
              <a:t>Kate</a:t>
            </a:r>
          </a:p>
        </p:txBody>
      </p:sp>
      <p:sp>
        <p:nvSpPr>
          <p:cNvPr id="14348" name="Text Box 251"/>
          <p:cNvSpPr txBox="1">
            <a:spLocks noChangeArrowheads="1"/>
          </p:cNvSpPr>
          <p:nvPr/>
        </p:nvSpPr>
        <p:spPr bwMode="auto">
          <a:xfrm>
            <a:off x="8305800" y="28956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</a:rPr>
              <a:t>Brian</a:t>
            </a:r>
          </a:p>
        </p:txBody>
      </p:sp>
      <p:sp>
        <p:nvSpPr>
          <p:cNvPr id="20725" name="Text Box 12"/>
          <p:cNvSpPr txBox="1">
            <a:spLocks noChangeArrowheads="1"/>
          </p:cNvSpPr>
          <p:nvPr/>
        </p:nvSpPr>
        <p:spPr bwMode="auto">
          <a:xfrm>
            <a:off x="6248400" y="164465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  <a:latin typeface="Arnold 2.1" pitchFamily="2" charset="0"/>
              </a:rPr>
              <a:t>The Chair recognizes Judy.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287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animBg="1"/>
      <p:bldP spid="207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48" descr="local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048000" y="2486026"/>
            <a:ext cx="58102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238"/>
          <p:cNvSpPr txBox="1">
            <a:spLocks noChangeArrowheads="1"/>
          </p:cNvSpPr>
          <p:nvPr/>
        </p:nvSpPr>
        <p:spPr bwMode="auto">
          <a:xfrm>
            <a:off x="1600200" y="76201"/>
            <a:ext cx="480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Making a motion</a:t>
            </a:r>
          </a:p>
        </p:txBody>
      </p:sp>
      <p:sp>
        <p:nvSpPr>
          <p:cNvPr id="24820" name="AutoShape 239"/>
          <p:cNvSpPr>
            <a:spLocks noChangeArrowheads="1"/>
          </p:cNvSpPr>
          <p:nvPr/>
        </p:nvSpPr>
        <p:spPr bwMode="auto">
          <a:xfrm>
            <a:off x="6096000" y="1600200"/>
            <a:ext cx="1828800" cy="1066800"/>
          </a:xfrm>
          <a:prstGeom prst="wedgeRoundRectCallout">
            <a:avLst>
              <a:gd name="adj1" fmla="val -12921"/>
              <a:gd name="adj2" fmla="val 93255"/>
              <a:gd name="adj3" fmla="val 16667"/>
            </a:avLst>
          </a:prstGeom>
          <a:solidFill>
            <a:schemeClr val="bg1"/>
          </a:solidFill>
          <a:ln w="9525">
            <a:solidFill>
              <a:srgbClr val="8CADD4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821" name="Text Box 240"/>
          <p:cNvSpPr txBox="1">
            <a:spLocks noChangeArrowheads="1"/>
          </p:cNvSpPr>
          <p:nvPr/>
        </p:nvSpPr>
        <p:spPr bwMode="auto">
          <a:xfrm>
            <a:off x="6324600" y="18288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  <a:latin typeface="Arnold 2.1" pitchFamily="2" charset="0"/>
              </a:rPr>
              <a:t>Is there a second?</a:t>
            </a:r>
          </a:p>
        </p:txBody>
      </p:sp>
      <p:grpSp>
        <p:nvGrpSpPr>
          <p:cNvPr id="15370" name="Group 10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905000" y="914401"/>
            <a:ext cx="3505200" cy="1897003"/>
            <a:chOff x="240" y="576"/>
            <a:chExt cx="2208" cy="1104"/>
          </a:xfrm>
        </p:grpSpPr>
        <p:sp>
          <p:nvSpPr>
            <p:cNvPr id="15366" name="AutoShape 242"/>
            <p:cNvSpPr>
              <a:spLocks noChangeArrowheads="1"/>
            </p:cNvSpPr>
            <p:nvPr/>
          </p:nvSpPr>
          <p:spPr bwMode="auto">
            <a:xfrm flipH="1">
              <a:off x="240" y="576"/>
              <a:ext cx="2208" cy="1104"/>
            </a:xfrm>
            <a:prstGeom prst="wedgeRoundRectCallout">
              <a:avLst>
                <a:gd name="adj1" fmla="val -5620"/>
                <a:gd name="adj2" fmla="val 86500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8CADD4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b="0">
                <a:solidFill>
                  <a:srgbClr val="000000"/>
                </a:solidFill>
                <a:latin typeface="Arnold 2.1" pitchFamily="2" charset="0"/>
              </a:endParaRPr>
            </a:p>
          </p:txBody>
        </p:sp>
        <p:sp>
          <p:nvSpPr>
            <p:cNvPr id="15367" name="Text Box 243"/>
            <p:cNvSpPr txBox="1">
              <a:spLocks noChangeArrowheads="1"/>
            </p:cNvSpPr>
            <p:nvPr/>
          </p:nvSpPr>
          <p:spPr bwMode="auto">
            <a:xfrm>
              <a:off x="288" y="624"/>
              <a:ext cx="2112" cy="1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0">
                  <a:latin typeface="Arnold 2.1" pitchFamily="2" charset="0"/>
                </a:rPr>
                <a:t>I move that we adopt the recommendation of the PEOPLE Committee to sponsor a </a:t>
              </a:r>
              <a:r>
                <a:rPr lang="en-US" b="0">
                  <a:latin typeface="Arial" pitchFamily="34" charset="0"/>
                  <a:cs typeface="Arial" pitchFamily="34" charset="0"/>
                </a:rPr>
                <a:t>"</a:t>
              </a:r>
              <a:r>
                <a:rPr lang="en-US" b="0">
                  <a:latin typeface="Arnold 2.1" pitchFamily="2" charset="0"/>
                </a:rPr>
                <a:t>Bowling Night with Elected Officials</a:t>
              </a:r>
              <a:r>
                <a:rPr lang="en-US" b="0">
                  <a:latin typeface="Arial" pitchFamily="34" charset="0"/>
                  <a:cs typeface="Arial" pitchFamily="34" charset="0"/>
                </a:rPr>
                <a:t>"</a:t>
              </a:r>
              <a:r>
                <a:rPr lang="en-US" b="0">
                  <a:latin typeface="Arnold 2.1" pitchFamily="2" charset="0"/>
                </a:rPr>
                <a:t> next month. </a:t>
              </a:r>
              <a:endParaRPr lang="en-US" b="0">
                <a:solidFill>
                  <a:srgbClr val="000000"/>
                </a:solidFill>
                <a:latin typeface="Arnold 2.1" pitchFamily="2" charset="0"/>
              </a:endParaRPr>
            </a:p>
          </p:txBody>
        </p:sp>
      </p:grpSp>
      <p:sp>
        <p:nvSpPr>
          <p:cNvPr id="15368" name="Rectangle 48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81200" y="-762000"/>
            <a:ext cx="8229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800" b="1"/>
              <a:t>Making a motion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72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20" grpId="0" animBg="1"/>
      <p:bldP spid="248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1600200" y="90488"/>
            <a:ext cx="3352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949494"/>
                </a:solidFill>
              </a:rPr>
              <a:t>FAQ</a:t>
            </a:r>
          </a:p>
        </p:txBody>
      </p:sp>
      <p:pic>
        <p:nvPicPr>
          <p:cNvPr id="16387" name="Picture 7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981200" y="1647826"/>
            <a:ext cx="82677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31" name="PPTShape_1"/>
          <p:cNvSpPr>
            <a:spLocks noChangeArrowheads="1"/>
          </p:cNvSpPr>
          <p:nvPr/>
        </p:nvSpPr>
        <p:spPr bwMode="auto">
          <a:xfrm flipH="1">
            <a:off x="2286000" y="2514600"/>
            <a:ext cx="2133600" cy="762000"/>
          </a:xfrm>
          <a:prstGeom prst="wedgeRoundRectCallout">
            <a:avLst>
              <a:gd name="adj1" fmla="val -90106"/>
              <a:gd name="adj2" fmla="val 389583"/>
              <a:gd name="adj3" fmla="val 16667"/>
            </a:avLst>
          </a:prstGeom>
          <a:solidFill>
            <a:schemeClr val="bg1"/>
          </a:solidFill>
          <a:ln w="9525">
            <a:solidFill>
              <a:srgbClr val="8CADD4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  <a:latin typeface="Arnold 2.1" pitchFamily="2" charset="0"/>
              </a:rPr>
              <a:t>What happens to a motion?</a:t>
            </a:r>
          </a:p>
        </p:txBody>
      </p:sp>
      <p:sp>
        <p:nvSpPr>
          <p:cNvPr id="25604" name="AutoShape 239"/>
          <p:cNvSpPr>
            <a:spLocks noChangeArrowheads="1"/>
          </p:cNvSpPr>
          <p:nvPr/>
        </p:nvSpPr>
        <p:spPr bwMode="auto">
          <a:xfrm>
            <a:off x="7086600" y="1524000"/>
            <a:ext cx="3352800" cy="3200400"/>
          </a:xfrm>
          <a:prstGeom prst="wedgeRoundRectCallout">
            <a:avLst>
              <a:gd name="adj1" fmla="val -76324"/>
              <a:gd name="adj2" fmla="val -24106"/>
              <a:gd name="adj3" fmla="val 16667"/>
            </a:avLst>
          </a:prstGeom>
          <a:solidFill>
            <a:schemeClr val="bg1"/>
          </a:solidFill>
          <a:ln w="9525">
            <a:solidFill>
              <a:srgbClr val="8CADD4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0">
                <a:solidFill>
                  <a:srgbClr val="000000"/>
                </a:solidFill>
                <a:latin typeface="Arnold 2.1" pitchFamily="2" charset="0"/>
              </a:rPr>
              <a:t>The motion must be seconded in order to demonstrate that at least two members want to discuss the motion.</a:t>
            </a:r>
          </a:p>
          <a:p>
            <a:pPr algn="ctr"/>
            <a:endParaRPr lang="en-US" sz="1600" b="0">
              <a:solidFill>
                <a:srgbClr val="000000"/>
              </a:solidFill>
              <a:latin typeface="Arnold 2.1" pitchFamily="2" charset="0"/>
            </a:endParaRPr>
          </a:p>
          <a:p>
            <a:pPr algn="ctr"/>
            <a:r>
              <a:rPr lang="en-US" sz="1600" b="0">
                <a:solidFill>
                  <a:srgbClr val="000000"/>
                </a:solidFill>
                <a:latin typeface="Arnold 2.1" pitchFamily="2" charset="0"/>
              </a:rPr>
              <a:t>The member who seconds the motion does not  need to be recognized by the Chair. The member may simply call out </a:t>
            </a:r>
            <a:r>
              <a:rPr lang="en-US" sz="16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en-US" sz="1600" b="0">
                <a:solidFill>
                  <a:srgbClr val="000000"/>
                </a:solidFill>
                <a:latin typeface="Arnold 2.1" pitchFamily="2" charset="0"/>
              </a:rPr>
              <a:t>second.</a:t>
            </a:r>
            <a:r>
              <a:rPr lang="en-US" sz="16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"</a:t>
            </a:r>
          </a:p>
        </p:txBody>
      </p:sp>
      <p:sp>
        <p:nvSpPr>
          <p:cNvPr id="16390" name="Text Box 155"/>
          <p:cNvSpPr txBox="1">
            <a:spLocks noChangeArrowheads="1"/>
          </p:cNvSpPr>
          <p:nvPr/>
        </p:nvSpPr>
        <p:spPr bwMode="auto">
          <a:xfrm>
            <a:off x="5105400" y="-685800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800"/>
          </a:p>
        </p:txBody>
      </p:sp>
      <p:sp>
        <p:nvSpPr>
          <p:cNvPr id="16391" name="Text Box 177"/>
          <p:cNvSpPr txBox="1">
            <a:spLocks noChangeArrowheads="1"/>
          </p:cNvSpPr>
          <p:nvPr/>
        </p:nvSpPr>
        <p:spPr bwMode="auto">
          <a:xfrm>
            <a:off x="1600200" y="90488"/>
            <a:ext cx="556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FAQ = Frequently Asked Question</a:t>
            </a:r>
          </a:p>
        </p:txBody>
      </p:sp>
      <p:sp>
        <p:nvSpPr>
          <p:cNvPr id="16394" name="PPTShape_0"/>
          <p:cNvSpPr txBox="1">
            <a:spLocks noChangeArrowheads="1"/>
          </p:cNvSpPr>
          <p:nvPr/>
        </p:nvSpPr>
        <p:spPr bwMode="auto">
          <a:xfrm>
            <a:off x="3200400" y="-685800"/>
            <a:ext cx="556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FAQ = Frequently Asked Question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332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31" grpId="0" animBg="1"/>
      <p:bldP spid="2560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7"/>
          <p:cNvSpPr txBox="1">
            <a:spLocks noChangeArrowheads="1"/>
          </p:cNvSpPr>
          <p:nvPr/>
        </p:nvSpPr>
        <p:spPr bwMode="auto">
          <a:xfrm>
            <a:off x="1600200" y="90488"/>
            <a:ext cx="3429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949494"/>
                </a:solidFill>
              </a:rPr>
              <a:t>FAQ</a:t>
            </a:r>
            <a:endParaRPr lang="en-US" sz="2800" b="0">
              <a:solidFill>
                <a:srgbClr val="949494"/>
              </a:solidFill>
            </a:endParaRPr>
          </a:p>
        </p:txBody>
      </p:sp>
      <p:sp>
        <p:nvSpPr>
          <p:cNvPr id="18435" name="Text Box 20"/>
          <p:cNvSpPr txBox="1">
            <a:spLocks noChangeArrowheads="1"/>
          </p:cNvSpPr>
          <p:nvPr/>
        </p:nvSpPr>
        <p:spPr bwMode="auto">
          <a:xfrm>
            <a:off x="1524000" y="-838200"/>
            <a:ext cx="3429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FAQ</a:t>
            </a:r>
            <a:endParaRPr lang="en-US" sz="2800" b="0"/>
          </a:p>
        </p:txBody>
      </p:sp>
      <p:pic>
        <p:nvPicPr>
          <p:cNvPr id="18436" name="Picture 2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962150" y="1676401"/>
            <a:ext cx="82677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31" name="PPTShape_1"/>
          <p:cNvSpPr>
            <a:spLocks noChangeArrowheads="1"/>
          </p:cNvSpPr>
          <p:nvPr/>
        </p:nvSpPr>
        <p:spPr bwMode="auto">
          <a:xfrm flipH="1">
            <a:off x="2133600" y="2438400"/>
            <a:ext cx="2057400" cy="762000"/>
          </a:xfrm>
          <a:prstGeom prst="wedgeRoundRectCallout">
            <a:avLst>
              <a:gd name="adj1" fmla="val -91750"/>
              <a:gd name="adj2" fmla="val 377292"/>
              <a:gd name="adj3" fmla="val 16667"/>
            </a:avLst>
          </a:prstGeom>
          <a:solidFill>
            <a:schemeClr val="bg1"/>
          </a:solidFill>
          <a:ln w="9525">
            <a:solidFill>
              <a:srgbClr val="8CADD4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600" b="0">
                <a:solidFill>
                  <a:srgbClr val="000000"/>
                </a:solidFill>
                <a:latin typeface="Arnold 2.1" pitchFamily="2" charset="0"/>
              </a:rPr>
              <a:t>How is a motion discussed?</a:t>
            </a:r>
          </a:p>
        </p:txBody>
      </p:sp>
      <p:sp>
        <p:nvSpPr>
          <p:cNvPr id="25604" name="AutoShape 239"/>
          <p:cNvSpPr>
            <a:spLocks noChangeArrowheads="1"/>
          </p:cNvSpPr>
          <p:nvPr/>
        </p:nvSpPr>
        <p:spPr bwMode="auto">
          <a:xfrm>
            <a:off x="7086600" y="1295400"/>
            <a:ext cx="3352800" cy="3657600"/>
          </a:xfrm>
          <a:prstGeom prst="wedgeRoundRectCallout">
            <a:avLst>
              <a:gd name="adj1" fmla="val -74954"/>
              <a:gd name="adj2" fmla="val -21528"/>
              <a:gd name="adj3" fmla="val 16667"/>
            </a:avLst>
          </a:prstGeom>
          <a:solidFill>
            <a:schemeClr val="bg1"/>
          </a:solidFill>
          <a:ln w="9525">
            <a:solidFill>
              <a:srgbClr val="8CADD4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0">
                <a:solidFill>
                  <a:srgbClr val="000000"/>
                </a:solidFill>
                <a:latin typeface="Arnold 2.1" pitchFamily="2" charset="0"/>
              </a:rPr>
              <a:t>The Chair states the motion exactly as it was presented.  This ensures that members know the proposal to be discussed.  </a:t>
            </a:r>
          </a:p>
          <a:p>
            <a:pPr algn="ctr"/>
            <a:endParaRPr lang="en-US" sz="1600" b="0">
              <a:solidFill>
                <a:srgbClr val="000000"/>
              </a:solidFill>
              <a:latin typeface="Arnold 2.1" pitchFamily="2" charset="0"/>
            </a:endParaRPr>
          </a:p>
          <a:p>
            <a:pPr algn="ctr"/>
            <a:r>
              <a:rPr lang="en-US" sz="1600" b="0">
                <a:solidFill>
                  <a:srgbClr val="000000"/>
                </a:solidFill>
                <a:latin typeface="Arnold 2.1" pitchFamily="2" charset="0"/>
              </a:rPr>
              <a:t>Generally, the maker of the motion speaks first. Common practice is to alternate discussion between speakers in favor of the motion and speakers opposed to it.</a:t>
            </a:r>
          </a:p>
        </p:txBody>
      </p:sp>
      <p:sp>
        <p:nvSpPr>
          <p:cNvPr id="18439" name="Text Box 124"/>
          <p:cNvSpPr txBox="1">
            <a:spLocks noChangeArrowheads="1"/>
          </p:cNvSpPr>
          <p:nvPr/>
        </p:nvSpPr>
        <p:spPr bwMode="auto">
          <a:xfrm>
            <a:off x="1600200" y="90488"/>
            <a:ext cx="556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FAQ = Frequently Asked Question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383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31" grpId="0" animBg="1"/>
      <p:bldP spid="256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46" descr="local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377293" y="2562226"/>
            <a:ext cx="58102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242"/>
          <p:cNvSpPr>
            <a:spLocks noChangeArrowheads="1"/>
          </p:cNvSpPr>
          <p:nvPr/>
        </p:nvSpPr>
        <p:spPr bwMode="auto">
          <a:xfrm flipH="1">
            <a:off x="2571750" y="990600"/>
            <a:ext cx="3829050" cy="1571625"/>
          </a:xfrm>
          <a:prstGeom prst="wedgeRoundRectCallout">
            <a:avLst>
              <a:gd name="adj1" fmla="val -28080"/>
              <a:gd name="adj2" fmla="val 81156"/>
              <a:gd name="adj3" fmla="val 16667"/>
            </a:avLst>
          </a:prstGeom>
          <a:solidFill>
            <a:schemeClr val="bg1"/>
          </a:solidFill>
          <a:ln w="9525">
            <a:solidFill>
              <a:srgbClr val="8CADD4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0">
                <a:solidFill>
                  <a:srgbClr val="000000"/>
                </a:solidFill>
                <a:latin typeface="Arnold 2.1" pitchFamily="2" charset="0"/>
              </a:rPr>
              <a:t>Madam Chair, the Committee</a:t>
            </a:r>
            <a:r>
              <a:rPr lang="en-US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'</a:t>
            </a:r>
            <a:r>
              <a:rPr lang="en-US" b="0">
                <a:solidFill>
                  <a:srgbClr val="000000"/>
                </a:solidFill>
                <a:latin typeface="Arnold 2.1" pitchFamily="2" charset="0"/>
              </a:rPr>
              <a:t>s idea to host an event with elected officials is very innovative. Some elected officials just might show up.</a:t>
            </a:r>
          </a:p>
        </p:txBody>
      </p:sp>
      <p:sp>
        <p:nvSpPr>
          <p:cNvPr id="5" name="PPTShape_0"/>
          <p:cNvSpPr>
            <a:spLocks noChangeArrowheads="1"/>
          </p:cNvSpPr>
          <p:nvPr/>
        </p:nvSpPr>
        <p:spPr bwMode="auto">
          <a:xfrm flipH="1">
            <a:off x="6838950" y="1447800"/>
            <a:ext cx="1981200" cy="1038225"/>
          </a:xfrm>
          <a:prstGeom prst="wedgeRoundRectCallout">
            <a:avLst>
              <a:gd name="adj1" fmla="val 28792"/>
              <a:gd name="adj2" fmla="val 124947"/>
              <a:gd name="adj3" fmla="val 16667"/>
            </a:avLst>
          </a:prstGeom>
          <a:solidFill>
            <a:schemeClr val="bg1"/>
          </a:solidFill>
          <a:ln w="9525">
            <a:solidFill>
              <a:srgbClr val="8CADD4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0">
                <a:solidFill>
                  <a:srgbClr val="000000"/>
                </a:solidFill>
                <a:latin typeface="Arnold 2.1" pitchFamily="2" charset="0"/>
              </a:rPr>
              <a:t>The Chair recognizes Judy.</a:t>
            </a:r>
          </a:p>
        </p:txBody>
      </p:sp>
      <p:sp>
        <p:nvSpPr>
          <p:cNvPr id="20485" name="Text Box 238"/>
          <p:cNvSpPr txBox="1">
            <a:spLocks noChangeArrowheads="1"/>
          </p:cNvSpPr>
          <p:nvPr/>
        </p:nvSpPr>
        <p:spPr bwMode="auto">
          <a:xfrm>
            <a:off x="1600200" y="76201"/>
            <a:ext cx="586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Debating the motion</a:t>
            </a:r>
          </a:p>
        </p:txBody>
      </p:sp>
      <p:sp>
        <p:nvSpPr>
          <p:cNvPr id="20487" name="PPTShape_1"/>
          <p:cNvSpPr txBox="1">
            <a:spLocks noChangeArrowheads="1"/>
          </p:cNvSpPr>
          <p:nvPr/>
        </p:nvSpPr>
        <p:spPr bwMode="auto">
          <a:xfrm>
            <a:off x="1752600" y="-685800"/>
            <a:ext cx="5867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Debating the motion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960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46" descr="local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048000" y="2486026"/>
            <a:ext cx="58102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PTShape_0"/>
          <p:cNvSpPr>
            <a:spLocks noChangeArrowheads="1"/>
          </p:cNvSpPr>
          <p:nvPr/>
        </p:nvSpPr>
        <p:spPr bwMode="auto">
          <a:xfrm flipH="1">
            <a:off x="3810000" y="1371600"/>
            <a:ext cx="1981200" cy="990600"/>
          </a:xfrm>
          <a:prstGeom prst="wedgeRoundRectCallout">
            <a:avLst>
              <a:gd name="adj1" fmla="val -89667"/>
              <a:gd name="adj2" fmla="val 157764"/>
              <a:gd name="adj3" fmla="val 16667"/>
            </a:avLst>
          </a:prstGeom>
          <a:solidFill>
            <a:schemeClr val="bg1"/>
          </a:solidFill>
          <a:ln w="3175">
            <a:solidFill>
              <a:srgbClr val="8CADD4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0">
                <a:solidFill>
                  <a:srgbClr val="000000"/>
                </a:solidFill>
                <a:latin typeface="Arnold 2.1" pitchFamily="2" charset="0"/>
              </a:rPr>
              <a:t>The Chair recognizes Brian.</a:t>
            </a:r>
          </a:p>
        </p:txBody>
      </p:sp>
      <p:sp>
        <p:nvSpPr>
          <p:cNvPr id="21508" name="Text Box 238"/>
          <p:cNvSpPr txBox="1">
            <a:spLocks noChangeArrowheads="1"/>
          </p:cNvSpPr>
          <p:nvPr/>
        </p:nvSpPr>
        <p:spPr bwMode="auto">
          <a:xfrm>
            <a:off x="1600200" y="76201"/>
            <a:ext cx="502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Debating the motion</a:t>
            </a:r>
          </a:p>
        </p:txBody>
      </p:sp>
      <p:sp>
        <p:nvSpPr>
          <p:cNvPr id="5" name="AutoShape 242"/>
          <p:cNvSpPr>
            <a:spLocks noChangeArrowheads="1"/>
          </p:cNvSpPr>
          <p:nvPr/>
        </p:nvSpPr>
        <p:spPr bwMode="auto">
          <a:xfrm>
            <a:off x="6248400" y="1524000"/>
            <a:ext cx="3581400" cy="1170709"/>
          </a:xfrm>
          <a:prstGeom prst="wedgeRoundRectCallout">
            <a:avLst>
              <a:gd name="adj1" fmla="val 356"/>
              <a:gd name="adj2" fmla="val 99681"/>
              <a:gd name="adj3" fmla="val 16667"/>
            </a:avLst>
          </a:prstGeom>
          <a:solidFill>
            <a:schemeClr val="bg1"/>
          </a:solidFill>
          <a:ln w="3175">
            <a:solidFill>
              <a:srgbClr val="8CADD4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0">
                <a:solidFill>
                  <a:srgbClr val="000000"/>
                </a:solidFill>
                <a:latin typeface="Arnold 2.1" pitchFamily="2" charset="0"/>
              </a:rPr>
              <a:t>I oppose this motion because I don</a:t>
            </a:r>
            <a:r>
              <a:rPr lang="en-US" sz="16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'</a:t>
            </a:r>
            <a:r>
              <a:rPr lang="en-US" sz="1600" b="0">
                <a:solidFill>
                  <a:srgbClr val="000000"/>
                </a:solidFill>
                <a:latin typeface="Arnold 2.1" pitchFamily="2" charset="0"/>
              </a:rPr>
              <a:t>t think we can recruit enough people to attend the bowling thing.</a:t>
            </a:r>
          </a:p>
        </p:txBody>
      </p:sp>
      <p:sp>
        <p:nvSpPr>
          <p:cNvPr id="21511" name="PPTShape_1"/>
          <p:cNvSpPr txBox="1">
            <a:spLocks noChangeArrowheads="1"/>
          </p:cNvSpPr>
          <p:nvPr/>
        </p:nvSpPr>
        <p:spPr bwMode="auto">
          <a:xfrm>
            <a:off x="1600200" y="-609600"/>
            <a:ext cx="5867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Debating the motion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147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saa\LOCALS~1\Temp\articulate\presenter\imgtemp\5dbNev2L_files\slide0001_image001.jp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eec281ff-3b6b-4a7d-a0c6-5a61953211db"/>
  <p:tag name="ARTICULATE_TITLE_TAG" val="Making a motion"/>
  <p:tag name="ARTICULATE_SLIDE_PAUSE" val="1"/>
  <p:tag name="ARTICULATE_NAV_LEVEL" val="2"/>
  <p:tag name="ARTICULATE_PLAYLIST_ID" val="-1"/>
  <p:tag name="ARTICULATE_LOCK_SLIDE" val="0"/>
  <p:tag name="ARTICULATE_SLIDE_NAV" val="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saa\LOCALS~1\Temp\articulate\presenter\imgtemp\BIlbHqnm_files\slide0001_image001.pn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38d6f1c1-1f95-4ec5-b6d1-71c735952910"/>
  <p:tag name="ARTICULATE_TITLE_TAG" val="FAQ"/>
  <p:tag name="ARTICULATE_SLIDE_PAUSE" val="1"/>
  <p:tag name="ARTICULATE_NAV_LEVEL" val="1"/>
  <p:tag name="ARTICULATE_PLAYLIST_ID" val="-1"/>
  <p:tag name="ARTICULATE_LOCK_SLIDE" val="0"/>
  <p:tag name="ARTICULATE_SLIDE_NAV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saa\LOCALS~1\Temp\articulate\presenter\imgtemp\8TfRGmxD_files\slide0001_image001.pn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42fc5f6-2327-4e6c-9844-759b8a45ad23"/>
  <p:tag name="ARTICULATE_TITLE_TAG" val="FAQ"/>
  <p:tag name="ARTICULATE_SLIDE_PAUSE" val="1"/>
  <p:tag name="ARTICULATE_NAV_LEVEL" val="1"/>
  <p:tag name="ARTICULATE_PLAYLIST_ID" val="-1"/>
  <p:tag name="ARTICULATE_LOCK_SLIDE" val="0"/>
  <p:tag name="ARTICULATE_SLIDE_NAV" val="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saa\LOCALS~1\Temp\articulate\presenter\imgtemp\p28TnKxJ_files\slide0001_image001.pn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7033200-1d0c-4e56-9346-3435804ffbe6"/>
  <p:tag name="ARTICULATE_TITLE_TAG" val="Debating the motion"/>
  <p:tag name="ARTICULATE_SLIDE_PAUSE" val="1"/>
  <p:tag name="ARTICULATE_NAV_LEVEL" val="1"/>
  <p:tag name="ARTICULATE_PLAYLIST_ID" val="-1"/>
  <p:tag name="ARTICULATE_LOCK_SLIDE" val="0"/>
  <p:tag name="ARTICULATE_SLIDE_NAV" val="1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saa\LOCALS~1\Temp\articulate\presenter\imgtemp\ycqpFbae_files\slide0001_image001.pn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c9218964-e70a-4ee4-8541-3120c068ff21"/>
  <p:tag name="ARTICULATE_TITLE_TAG" val="Debating the motion "/>
  <p:tag name="ARTICULATE_SLIDE_PAUSE" val="1"/>
  <p:tag name="ARTICULATE_NAV_LEVEL" val="2"/>
  <p:tag name="ARTICULATE_PLAYLIST_ID" val="-1"/>
  <p:tag name="ARTICULATE_LOCK_SLIDE" val="0"/>
  <p:tag name="ARTICULATE_SLIDE_NAV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e842e70-8040-425a-9b62-963923fc4a2c"/>
  <p:tag name="ARTICULATE_TITLE_TAG" val="Meet the Local Union"/>
  <p:tag name="ARTICULATE_SLIDE_PAUSE" val="1"/>
  <p:tag name="ARTICULATE_NAV_LEVEL" val="1"/>
  <p:tag name="ARTICULATE_PLAYLIST_ID" val="-1"/>
  <p:tag name="ARTICULATE_LOCK_SLIDE" val="0"/>
  <p:tag name="ARTICULATE_SLIDE_NAV" val="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saa\LOCALS~1\Temp\articulate\presenter\imgtemp\Guv6OqSs_files\slide0001_image001.pn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FAQ"/>
  <p:tag name="ARTICULATE_SLIDE_GUID" val="b42fc5f6-2327-4e6c-9844-759b8a450369"/>
  <p:tag name="ARTICULATE_SLIDE_PAUSE" val="1"/>
  <p:tag name="ARTICULATE_NAV_LEVEL" val="1"/>
  <p:tag name="ARTICULATE_PLAYLIST_ID" val="-1"/>
  <p:tag name="ARTICULATE_LOCK_SLIDE" val="0"/>
  <p:tag name="ARTICULATE_SLIDE_NAV" val="2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saa\LOCALS~1\Temp\articulate\presenter\imgtemp\TFYuN4ht_files\slide0001_image001.pn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7dc94279-4383-423d-bcc0-358e9adb10ca"/>
  <p:tag name="ARTICULATE_TITLE_TAG" val="Amending a motion"/>
  <p:tag name="ARTICULATE_SLIDE_PAUSE" val="1"/>
  <p:tag name="ARTICULATE_NAV_LEVEL" val="1"/>
  <p:tag name="ARTICULATE_PLAYLIST_ID" val="-1"/>
  <p:tag name="ARTICULATE_LOCK_SLIDE" val="0"/>
  <p:tag name="ARTICULATE_SLIDE_NAV" val="2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saa\LOCALS~1\Temp\articulate\presenter\imgtemp\2Pve9KcV_files\slide0001_image001.pn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saa\LOCALS~1\Temp\articulate\presenter\imgtemp\3ysOcIBu_files\slide0001_image001.jp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74b3293-9a31-46cb-8e84-1d2d4cb56dca"/>
  <p:tag name="ARTICULATE_TITLE_TAG" val="Voting on the amendment"/>
  <p:tag name="ARTICULATE_SLIDE_PAUSE" val="1"/>
  <p:tag name="ARTICULATE_NAV_LEVEL" val="2"/>
  <p:tag name="ARTICULATE_PLAYLIST_ID" val="-1"/>
  <p:tag name="ARTICULATE_LOCK_SLIDE" val="0"/>
  <p:tag name="ARTICULATE_SLIDE_NAV" val="3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saa\LOCALS~1\Temp\articulate\presenter\imgtemp\hrm1dYYO_files\slide0001_image001.pn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3ba875a-4fc2-4a45-8263-8b9b5895ebda"/>
  <p:tag name="ARTICULATE_TITLE_TAG" val="Voting on the amendment"/>
  <p:tag name="ARTICULATE_SLIDE_PAUSE" val="1"/>
  <p:tag name="ARTICULATE_NAV_LEVEL" val="1"/>
  <p:tag name="ARTICULATE_PLAYLIST_ID" val="-1"/>
  <p:tag name="ARTICULATE_LOCK_SLIDE" val="0"/>
  <p:tag name="ARTICULATE_SLIDE_NAV" val="3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saa\LOCALS~1\Temp\articulate\presenter\imgtemp\cwRmkW9d_files\slide0001_image001.p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saa\LOCALS~1\Temp\articulate\presenter\imgtemp\90DupGoE_files\slide0001_image001.pn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fce61f6-4b1d-47b4-b9a9-6734fa0037de"/>
  <p:tag name="ARTICULATE_TITLE_TAG" val="Debating the main motion"/>
  <p:tag name="ARTICULATE_SLIDE_PAUSE" val="1"/>
  <p:tag name="ARTICULATE_NAV_LEVEL" val="2"/>
  <p:tag name="ARTICULATE_PLAYLIST_ID" val="-1"/>
  <p:tag name="ARTICULATE_LOCK_SLIDE" val="0"/>
  <p:tag name="ARTICULATE_SLIDE_NAV" val="3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saa\LOCALS~1\Temp\articulate\presenter\imgtemp\XVNbrw3q_files\slide0001_image001.pn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86da77a-c152-4e87-a039-233184614420"/>
  <p:tag name="ARTICULATE_TITLE_TAG" val="FAQ"/>
  <p:tag name="ARTICULATE_SLIDE_PAUSE" val="1"/>
  <p:tag name="ARTICULATE_NAV_LEVEL" val="1"/>
  <p:tag name="ARTICULATE_PLAYLIST_ID" val="-1"/>
  <p:tag name="ARTICULATE_LOCK_SLIDE" val="0"/>
  <p:tag name="ARTICULATE_SLIDE_NAV" val="4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saa\LOCALS~1\Temp\articulate\presenter\imgtemp\CaPAk6dQ_files\slide0001_image001.pn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FAQ"/>
  <p:tag name="ARTICULATE_SLIDE_GUID" val="486da77a-c152-4e87-a039-233184610335"/>
  <p:tag name="ARTICULATE_SLIDE_PAUSE" val="1"/>
  <p:tag name="ARTICULATE_NAV_LEVEL" val="1"/>
  <p:tag name="ARTICULATE_PLAYLIST_ID" val="-1"/>
  <p:tag name="ARTICULATE_LOCK_SLIDE" val="0"/>
  <p:tag name="ARTICULATE_SLIDE_NAV" val="5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saa\LOCALS~1\Temp\articulate\presenter\imgtemp\jNNj1nVT_files\slide0001_image001.pn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bce217b-8259-4157-810c-500c963fdacf"/>
  <p:tag name="ARTICULATE_TITLE_TAG" val="Point of order"/>
  <p:tag name="ARTICULATE_SLIDE_PAUSE" val="1"/>
  <p:tag name="ARTICULATE_NAV_LEVEL" val="2"/>
  <p:tag name="ARTICULATE_PLAYLIST_ID" val="-1"/>
  <p:tag name="ARTICULATE_LOCK_SLIDE" val="0"/>
  <p:tag name="ARTICULATE_SLIDE_NAV" val="5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saa\LOCALS~1\Temp\articulate\presenter\imgtemp\RnZsQ4GX_files\slide0001_image001.pn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c372b274-682b-419c-a0f8-409461fd0339"/>
  <p:tag name="ARTICULATE_TITLE_TAG" val="FAQ"/>
  <p:tag name="ARTICULATE_SLIDE_PAUSE" val="1"/>
  <p:tag name="ARTICULATE_NAV_LEVEL" val="1"/>
  <p:tag name="ARTICULATE_PLAYLIST_ID" val="-1"/>
  <p:tag name="ARTICULATE_LOCK_SLIDE" val="0"/>
  <p:tag name="ARTICULATE_SLIDE_NAV" val="5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saa\LOCALS~1\Temp\articulate\presenter\imgtemp\79IJH1pP_files\slide0001_image001.p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1a89ab67-2275-4263-b682-b04cb3faaa5e"/>
  <p:tag name="ARTICULATE_TITLE_TAG" val="FAQ"/>
  <p:tag name="ARTICULATE_SLIDE_PAUSE" val="1"/>
  <p:tag name="ARTICULATE_NAV_LEVEL" val="1"/>
  <p:tag name="ARTICULATE_PLAYLIST_ID" val="-1"/>
  <p:tag name="ARTICULATE_LOCK_SLIDE" val="0"/>
  <p:tag name="ARTICULATE_SLIDE_NAV" val="1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c372b274-682b-419c-a0f8-409461fd0343"/>
  <p:tag name="ARTICULATE_TITLE_TAG" val="FAQ"/>
  <p:tag name="ARTICULATE_SLIDE_PAUSE" val="1"/>
  <p:tag name="ARTICULATE_NAV_LEVEL" val="1"/>
  <p:tag name="ARTICULATE_PLAYLIST_ID" val="-1"/>
  <p:tag name="ARTICULATE_LOCK_SLIDE" val="0"/>
  <p:tag name="ARTICULATE_SLIDE_NAV" val="6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saa\LOCALS~1\Temp\articulate\presenter\imgtemp\5Xin6Bxm_files\slide0001_image001.p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saa\LOCALS~1\Temp\articulate\presenter\imgtemp\7MMthG4q_files\slide0001_image001.p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cb15467-3208-4b87-a33b-c646e1645308"/>
  <p:tag name="ARTICULATE_SLIDE_PAUSE" val="1"/>
  <p:tag name="ARTICULATE_NAV_LEVEL" val="1"/>
  <p:tag name="ARTICULATE_PLAYLIST_ID" val="-1"/>
  <p:tag name="ARTICULATE_LOCK_SLIDE" val="0"/>
  <p:tag name="ARTICULATE_SLIDE_NAV" val="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saa\LOCALS~1\Temp\articulate\presenter\imgtemp\5eWsmKLw_files\slide0001_image001.pn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637e547-3483-4f85-aeb7-b15c7b0c0fc1"/>
  <p:tag name="ARTICULATE_SLIDE_PAUSE" val="1"/>
  <p:tag name="ARTICULATE_NAV_LEVEL" val="1"/>
  <p:tag name="ARTICULATE_PLAYLIST_ID" val="-1"/>
  <p:tag name="ARTICULATE_LOCK_SLIDE" val="0"/>
  <p:tag name="ARTICULATE_SLIDE_NAV" val="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saa\LOCALS~1\Temp\articulate\presenter\imgtemp\hULnKH7H_files\slide0001_image001.png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889</Words>
  <Application>Microsoft Office PowerPoint</Application>
  <PresentationFormat>Widescreen</PresentationFormat>
  <Paragraphs>123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Arnold 2.1</vt:lpstr>
      <vt:lpstr>Articulate</vt:lpstr>
      <vt:lpstr>Calibri</vt:lpstr>
      <vt:lpstr>Century Gothic</vt:lpstr>
      <vt:lpstr>Comic Sans MS</vt:lpstr>
      <vt:lpstr>Wingdings 3</vt:lpstr>
      <vt:lpstr>Ion</vt:lpstr>
      <vt:lpstr>Office Theme</vt:lpstr>
      <vt:lpstr>PowerPoint Presentation</vt:lpstr>
      <vt:lpstr>PowerPoint Presentation</vt:lpstr>
      <vt:lpstr>Getting recognition</vt:lpstr>
      <vt:lpstr>Making a motion</vt:lpstr>
      <vt:lpstr>Making a motion</vt:lpstr>
      <vt:lpstr>PowerPoint Presentation</vt:lpstr>
      <vt:lpstr>PowerPoint Presentation</vt:lpstr>
      <vt:lpstr>PowerPoint Presentation</vt:lpstr>
      <vt:lpstr>PowerPoint Presentation</vt:lpstr>
      <vt:lpstr>Amending a Motion (Changing a Motion)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Weird Stuff</vt:lpstr>
      <vt:lpstr>PowerPoint Presentation</vt:lpstr>
      <vt:lpstr>PowerPoint Presentation</vt:lpstr>
      <vt:lpstr>PowerPoint Presentation</vt:lpstr>
      <vt:lpstr>Voting and Ending the Meeting</vt:lpstr>
      <vt:lpstr>PowerPoint Presentation</vt:lpstr>
      <vt:lpstr>PowerPoint Presentation</vt:lpstr>
      <vt:lpstr>Small Group Discussions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Roberts Rule of Order  Council 75</dc:title>
  <dc:creator>Susan Crumpton</dc:creator>
  <cp:lastModifiedBy>Jordan Muehe</cp:lastModifiedBy>
  <cp:revision>2</cp:revision>
  <dcterms:created xsi:type="dcterms:W3CDTF">2023-02-15T23:46:01Z</dcterms:created>
  <dcterms:modified xsi:type="dcterms:W3CDTF">2023-03-02T03:19:01Z</dcterms:modified>
</cp:coreProperties>
</file>